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Default Extension="gif" ContentType="image/gif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sldIdLst>
    <p:sldId id="257" r:id="rId5"/>
    <p:sldId id="260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89" r:id="rId16"/>
    <p:sldId id="290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91" r:id="rId34"/>
    <p:sldId id="285" r:id="rId35"/>
    <p:sldId id="286" r:id="rId36"/>
    <p:sldId id="287" r:id="rId37"/>
    <p:sldId id="288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8862283486502124"/>
          <c:y val="0.10281240886555847"/>
          <c:w val="0.75822455113932563"/>
          <c:h val="0.71842957130358953"/>
        </c:manualLayout>
      </c:layout>
      <c:scatterChart>
        <c:scatterStyle val="lineMarker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73025">
                <a:solidFill>
                  <a:schemeClr val="accent1"/>
                </a:solidFill>
              </a:ln>
              <a:effectLst/>
            </c:spPr>
          </c:marker>
          <c:xVal>
            <c:numRef>
              <c:f>List1!$A$1:$A$6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6</c:v>
                </c:pt>
                <c:pt idx="3">
                  <c:v>9</c:v>
                </c:pt>
                <c:pt idx="4">
                  <c:v>15</c:v>
                </c:pt>
                <c:pt idx="5">
                  <c:v>22</c:v>
                </c:pt>
              </c:numCache>
            </c:numRef>
          </c:xVal>
          <c:yVal>
            <c:numRef>
              <c:f>List1!$B$1:$B$6</c:f>
              <c:numCache>
                <c:formatCode>General</c:formatCode>
                <c:ptCount val="6"/>
                <c:pt idx="0">
                  <c:v>16</c:v>
                </c:pt>
                <c:pt idx="1">
                  <c:v>22</c:v>
                </c:pt>
                <c:pt idx="2">
                  <c:v>29</c:v>
                </c:pt>
                <c:pt idx="3">
                  <c:v>32</c:v>
                </c:pt>
                <c:pt idx="4">
                  <c:v>44</c:v>
                </c:pt>
                <c:pt idx="5">
                  <c:v>70</c:v>
                </c:pt>
              </c:numCache>
            </c:numRef>
          </c:yVal>
        </c:ser>
        <c:axId val="157388800"/>
        <c:axId val="157390720"/>
      </c:scatterChart>
      <c:valAx>
        <c:axId val="157388800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7390720"/>
        <c:crosses val="autoZero"/>
        <c:crossBetween val="midCat"/>
      </c:valAx>
      <c:valAx>
        <c:axId val="15739072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738880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solidFill>
        <a:schemeClr val="accent1"/>
      </a:solidFill>
    </a:ln>
    <a:effectLst/>
  </c:spPr>
  <c:txPr>
    <a:bodyPr/>
    <a:lstStyle/>
    <a:p>
      <a:pPr>
        <a:defRPr sz="2000"/>
      </a:pPr>
      <a:endParaRPr lang="en-US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 w="31750">
          <a:solidFill>
            <a:schemeClr val="tx1"/>
          </a:solidFill>
        </a:ln>
        <a:effectLst/>
        <a:sp3d/>
      </c:spPr>
    </c:sideWall>
    <c:backWall>
      <c:spPr>
        <a:noFill/>
        <a:ln w="31750">
          <a:solidFill>
            <a:schemeClr val="tx1"/>
          </a:solidFill>
        </a:ln>
        <a:effectLst/>
        <a:sp3d/>
      </c:spPr>
    </c:backWall>
    <c:plotArea>
      <c:layout/>
      <c:surface3DChart>
        <c:wireframe val="1"/>
        <c:ser>
          <c:idx val="0"/>
          <c:order val="0"/>
          <c:spPr>
            <a:ln w="9525" cap="rnd">
              <a:solidFill>
                <a:schemeClr val="accent1"/>
              </a:solidFill>
              <a:round/>
            </a:ln>
            <a:effectLst/>
          </c:spPr>
          <c:val>
            <c:numRef>
              <c:f>List1!$A$1:$A$6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6</c:v>
                </c:pt>
                <c:pt idx="3">
                  <c:v>9</c:v>
                </c:pt>
                <c:pt idx="4">
                  <c:v>15</c:v>
                </c:pt>
                <c:pt idx="5">
                  <c:v>22</c:v>
                </c:pt>
              </c:numCache>
            </c:numRef>
          </c:val>
        </c:ser>
        <c:ser>
          <c:idx val="1"/>
          <c:order val="1"/>
          <c:spPr>
            <a:ln w="9525" cap="rnd">
              <a:solidFill>
                <a:schemeClr val="accent2"/>
              </a:solidFill>
              <a:round/>
            </a:ln>
            <a:effectLst/>
          </c:spPr>
          <c:val>
            <c:numRef>
              <c:f>List1!$B$1:$B$6</c:f>
              <c:numCache>
                <c:formatCode>General</c:formatCode>
                <c:ptCount val="6"/>
                <c:pt idx="0">
                  <c:v>16</c:v>
                </c:pt>
                <c:pt idx="1">
                  <c:v>22</c:v>
                </c:pt>
                <c:pt idx="2">
                  <c:v>29</c:v>
                </c:pt>
                <c:pt idx="3">
                  <c:v>32</c:v>
                </c:pt>
                <c:pt idx="4">
                  <c:v>44</c:v>
                </c:pt>
                <c:pt idx="5">
                  <c:v>70</c:v>
                </c:pt>
              </c:numCache>
            </c:numRef>
          </c:val>
        </c:ser>
        <c:ser>
          <c:idx val="2"/>
          <c:order val="2"/>
          <c:spPr>
            <a:ln w="9525" cap="rnd">
              <a:solidFill>
                <a:schemeClr val="accent3"/>
              </a:solidFill>
              <a:round/>
            </a:ln>
            <a:effectLst/>
          </c:spPr>
          <c:val>
            <c:numRef>
              <c:f>List1!$C$1:$C$6</c:f>
              <c:numCache>
                <c:formatCode>General</c:formatCode>
                <c:ptCount val="6"/>
                <c:pt idx="0">
                  <c:v>12</c:v>
                </c:pt>
                <c:pt idx="1">
                  <c:v>15</c:v>
                </c:pt>
                <c:pt idx="2">
                  <c:v>19</c:v>
                </c:pt>
                <c:pt idx="3">
                  <c:v>25</c:v>
                </c:pt>
                <c:pt idx="4">
                  <c:v>28</c:v>
                </c:pt>
                <c:pt idx="5">
                  <c:v>42</c:v>
                </c:pt>
              </c:numCache>
            </c:numRef>
          </c:val>
        </c:ser>
        <c:bandFmts/>
        <c:axId val="158127232"/>
        <c:axId val="158128768"/>
        <c:axId val="157402880"/>
      </c:surface3DChart>
      <c:catAx>
        <c:axId val="158127232"/>
        <c:scaling>
          <c:orientation val="minMax"/>
        </c:scaling>
        <c:axPos val="b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58128768"/>
        <c:crosses val="autoZero"/>
        <c:auto val="1"/>
        <c:lblAlgn val="ctr"/>
        <c:lblOffset val="100"/>
      </c:catAx>
      <c:valAx>
        <c:axId val="158128768"/>
        <c:scaling>
          <c:orientation val="minMax"/>
        </c:scaling>
        <c:axPos val="l"/>
        <c:majorGridlines>
          <c:spPr>
            <a:ln w="317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58127232"/>
        <c:crosses val="autoZero"/>
        <c:crossBetween val="midCat"/>
      </c:valAx>
      <c:serAx>
        <c:axId val="157402880"/>
        <c:scaling>
          <c:orientation val="minMax"/>
        </c:scaling>
        <c:axPos val="b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sz="1400"/>
            </a:pPr>
            <a:endParaRPr lang="en-US"/>
          </a:p>
        </c:txPr>
        <c:crossAx val="158128768"/>
        <c:crosses val="autoZero"/>
      </c:serAx>
    </c:plotArea>
    <c:plotVisOnly val="1"/>
    <c:dispBlanksAs val="zero"/>
  </c:chart>
  <c:spPr>
    <a:noFill/>
  </c:spPr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spPr>
            <a:pattFill prst="narHorz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errBars>
            <c:errBarType val="both"/>
            <c:errValType val="cust"/>
            <c:plus>
              <c:numRef>
                <c:f>List1!$B$14:$E$14</c:f>
                <c:numCache>
                  <c:formatCode>General</c:formatCode>
                  <c:ptCount val="4"/>
                  <c:pt idx="0">
                    <c:v>0.40500000000000008</c:v>
                  </c:pt>
                  <c:pt idx="1">
                    <c:v>0.82099999999999995</c:v>
                  </c:pt>
                  <c:pt idx="2">
                    <c:v>2.4659999999999997</c:v>
                  </c:pt>
                  <c:pt idx="3">
                    <c:v>0.193</c:v>
                  </c:pt>
                </c:numCache>
              </c:numRef>
            </c:plus>
            <c:minus>
              <c:numRef>
                <c:f>List1!$B$14:$E$14</c:f>
                <c:numCache>
                  <c:formatCode>General</c:formatCode>
                  <c:ptCount val="4"/>
                  <c:pt idx="0">
                    <c:v>0.40500000000000008</c:v>
                  </c:pt>
                  <c:pt idx="1">
                    <c:v>0.82099999999999995</c:v>
                  </c:pt>
                  <c:pt idx="2">
                    <c:v>2.4659999999999997</c:v>
                  </c:pt>
                  <c:pt idx="3">
                    <c:v>0.193</c:v>
                  </c:pt>
                </c:numCache>
              </c:numRef>
            </c:minus>
            <c:spPr>
              <a:noFill/>
              <a:ln w="28575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List1!$G$2:$J$2</c:f>
              <c:strCache>
                <c:ptCount val="4"/>
                <c:pt idx="0">
                  <c:v>As</c:v>
                </c:pt>
                <c:pt idx="1">
                  <c:v>Cu</c:v>
                </c:pt>
                <c:pt idx="2">
                  <c:v>Ni</c:v>
                </c:pt>
                <c:pt idx="3">
                  <c:v>Pb</c:v>
                </c:pt>
              </c:strCache>
            </c:strRef>
          </c:cat>
          <c:val>
            <c:numRef>
              <c:f>List1!$B$13:$E$13</c:f>
              <c:numCache>
                <c:formatCode>General</c:formatCode>
                <c:ptCount val="4"/>
                <c:pt idx="0">
                  <c:v>0.61900000000000133</c:v>
                </c:pt>
                <c:pt idx="1">
                  <c:v>0.99199999999999999</c:v>
                </c:pt>
                <c:pt idx="2">
                  <c:v>1.700999999999997</c:v>
                </c:pt>
                <c:pt idx="3">
                  <c:v>0.32100000000000073</c:v>
                </c:pt>
              </c:numCache>
            </c:numRef>
          </c:val>
        </c:ser>
        <c:gapWidth val="164"/>
        <c:overlap val="-22"/>
        <c:axId val="165583104"/>
        <c:axId val="165638144"/>
      </c:barChart>
      <c:catAx>
        <c:axId val="16558310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5638144"/>
        <c:crosses val="autoZero"/>
        <c:auto val="1"/>
        <c:lblAlgn val="ctr"/>
        <c:lblOffset val="100"/>
      </c:catAx>
      <c:valAx>
        <c:axId val="165638144"/>
        <c:scaling>
          <c:orientation val="minMax"/>
        </c:scaling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3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sr-Cyrl-RS"/>
                  <a:t>Концентрација (</a:t>
                </a:r>
                <a:r>
                  <a:rPr lang="el-GR"/>
                  <a:t>μ</a:t>
                </a:r>
                <a:r>
                  <a:rPr lang="sr-Latn-RS"/>
                  <a:t>g/L</a:t>
                </a:r>
                <a:r>
                  <a:rPr lang="sr-Cyrl-RS"/>
                  <a:t>)</a:t>
                </a:r>
                <a:endParaRPr lang="sr-Latn-RS"/>
              </a:p>
            </c:rich>
          </c:tx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55831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solidFill>
        <a:schemeClr val="tx1"/>
      </a:solidFill>
    </a:ln>
    <a:effectLst/>
  </c:spPr>
  <c:txPr>
    <a:bodyPr/>
    <a:lstStyle/>
    <a:p>
      <a:pPr>
        <a:defRPr sz="3600"/>
      </a:pPr>
      <a:endParaRPr lang="en-US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0.13685</cdr:x>
      <cdr:y>0.38546</cdr:y>
    </cdr:from>
    <cdr:to>
      <cdr:x>0.20653</cdr:x>
      <cdr:y>0.47034</cdr:y>
    </cdr:to>
    <cdr:sp macro="" textlink="">
      <cdr:nvSpPr>
        <cdr:cNvPr id="2" name="Okvir za tekst 11"/>
        <cdr:cNvSpPr txBox="1"/>
      </cdr:nvSpPr>
      <cdr:spPr>
        <a:xfrm xmlns:a="http://schemas.openxmlformats.org/drawingml/2006/main">
          <a:off x="851324" y="1677288"/>
          <a:ext cx="433452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sr-Latn-R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sr-Latn-RS" dirty="0" err="1" smtClean="0"/>
            <a:t>Yi</a:t>
          </a:r>
          <a:endParaRPr lang="sr-Latn-RS" dirty="0"/>
        </a:p>
      </cdr:txBody>
    </cdr:sp>
  </cdr:relSizeAnchor>
  <cdr:relSizeAnchor xmlns:cdr="http://schemas.openxmlformats.org/drawingml/2006/chartDrawing">
    <cdr:from>
      <cdr:x>0.54839</cdr:x>
      <cdr:y>0.36171</cdr:y>
    </cdr:from>
    <cdr:to>
      <cdr:x>0.73936</cdr:x>
      <cdr:y>0.44659</cdr:y>
    </cdr:to>
    <cdr:sp macro="" textlink="">
      <cdr:nvSpPr>
        <cdr:cNvPr id="3" name="Okvir za tekst 11"/>
        <cdr:cNvSpPr txBox="1"/>
      </cdr:nvSpPr>
      <cdr:spPr>
        <a:xfrm xmlns:a="http://schemas.openxmlformats.org/drawingml/2006/main">
          <a:off x="3411511" y="1573941"/>
          <a:ext cx="1187978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sr-Latn-R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sr-Latn-RS" dirty="0" smtClean="0"/>
            <a:t>(</a:t>
          </a:r>
          <a:r>
            <a:rPr lang="sr-Latn-RS" dirty="0" err="1" smtClean="0"/>
            <a:t>Xi</a:t>
          </a:r>
          <a:r>
            <a:rPr lang="sr-Latn-RS" dirty="0" smtClean="0"/>
            <a:t>, </a:t>
          </a:r>
          <a:r>
            <a:rPr lang="sr-Latn-RS" dirty="0" err="1" smtClean="0"/>
            <a:t>Yi</a:t>
          </a:r>
          <a:r>
            <a:rPr lang="sr-Latn-RS" dirty="0" smtClean="0"/>
            <a:t>)</a:t>
          </a:r>
          <a:endParaRPr lang="sr-Latn-RS" dirty="0"/>
        </a:p>
      </cdr:txBody>
    </cdr:sp>
  </cdr:relSizeAnchor>
  <cdr:relSizeAnchor xmlns:cdr="http://schemas.openxmlformats.org/drawingml/2006/chartDrawing">
    <cdr:from>
      <cdr:x>0.26711</cdr:x>
      <cdr:y>0.58183</cdr:y>
    </cdr:from>
    <cdr:to>
      <cdr:x>0.33678</cdr:x>
      <cdr:y>0.66671</cdr:y>
    </cdr:to>
    <cdr:sp macro="" textlink="">
      <cdr:nvSpPr>
        <cdr:cNvPr id="4" name="Okvir za tekst 11"/>
        <cdr:cNvSpPr txBox="1"/>
      </cdr:nvSpPr>
      <cdr:spPr>
        <a:xfrm xmlns:a="http://schemas.openxmlformats.org/drawingml/2006/main">
          <a:off x="1551561" y="2531728"/>
          <a:ext cx="404735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sr-Latn-R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sr-Latn-RS" dirty="0" err="1" smtClean="0"/>
            <a:t>Ri</a:t>
          </a:r>
          <a:endParaRPr lang="sr-Latn-RS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F354E-0587-475A-A201-68582C84CDE5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5B12-2468-4E93-A1B8-D82E110C34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F354E-0587-475A-A201-68582C84CDE5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5B12-2468-4E93-A1B8-D82E110C34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F354E-0587-475A-A201-68582C84CDE5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5B12-2468-4E93-A1B8-D82E110C34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 slaj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r-Latn-CS" smtClean="0"/>
              <a:t>Kliknite i uredite stil podnaslova mastera</a:t>
            </a:r>
            <a:endParaRPr lang="sr-Latn-RS"/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A14C-C023-4897-A938-6F1545904ED9}" type="datetimeFigureOut">
              <a:rPr lang="sr-Latn-RS" smtClean="0"/>
              <a:pPr/>
              <a:t>10.9.2019.</a:t>
            </a:fld>
            <a:endParaRPr lang="sr-Latn-RS"/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2C8A-5A42-47AB-B8E6-14CEED4E7A74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1073855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A14C-C023-4897-A938-6F1545904ED9}" type="datetimeFigureOut">
              <a:rPr lang="sr-Latn-RS" smtClean="0"/>
              <a:pPr/>
              <a:t>10.9.2019.</a:t>
            </a:fld>
            <a:endParaRPr lang="sr-Latn-RS"/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2C8A-5A42-47AB-B8E6-14CEED4E7A74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19206207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623887" y="4589470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A14C-C023-4897-A938-6F1545904ED9}" type="datetimeFigureOut">
              <a:rPr lang="sr-Latn-RS" smtClean="0"/>
              <a:pPr/>
              <a:t>10.9.2019.</a:t>
            </a:fld>
            <a:endParaRPr lang="sr-Latn-RS"/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2C8A-5A42-47AB-B8E6-14CEED4E7A74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29135381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sadržaj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5" name="Čuvar mesta za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A14C-C023-4897-A938-6F1545904ED9}" type="datetimeFigureOut">
              <a:rPr lang="sr-Latn-RS" smtClean="0"/>
              <a:pPr/>
              <a:t>10.9.2019.</a:t>
            </a:fld>
            <a:endParaRPr lang="sr-Latn-RS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2C8A-5A42-47AB-B8E6-14CEED4E7A74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12814042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eđe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5" name="Čuvar mesta za tekst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6" name="Čuvar mesta za sadržaj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7" name="Čuvar mesta za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A14C-C023-4897-A938-6F1545904ED9}" type="datetimeFigureOut">
              <a:rPr lang="sr-Latn-RS" smtClean="0"/>
              <a:pPr/>
              <a:t>10.9.2019.</a:t>
            </a:fld>
            <a:endParaRPr lang="sr-Latn-RS"/>
          </a:p>
        </p:txBody>
      </p:sp>
      <p:sp>
        <p:nvSpPr>
          <p:cNvPr id="8" name="Čuvar mesta za podnožj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Čuvar mesta za broj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2C8A-5A42-47AB-B8E6-14CEED4E7A74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20742685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A14C-C023-4897-A938-6F1545904ED9}" type="datetimeFigureOut">
              <a:rPr lang="sr-Latn-RS" smtClean="0"/>
              <a:pPr/>
              <a:t>10.9.2019.</a:t>
            </a:fld>
            <a:endParaRPr lang="sr-Latn-RS"/>
          </a:p>
        </p:txBody>
      </p:sp>
      <p:sp>
        <p:nvSpPr>
          <p:cNvPr id="4" name="Čuvar mesta za podnožj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Čuvar mesta za broj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2C8A-5A42-47AB-B8E6-14CEED4E7A74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3645355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A14C-C023-4897-A938-6F1545904ED9}" type="datetimeFigureOut">
              <a:rPr lang="sr-Latn-RS" smtClean="0"/>
              <a:pPr/>
              <a:t>10.9.2019.</a:t>
            </a:fld>
            <a:endParaRPr lang="sr-Latn-RS"/>
          </a:p>
        </p:txBody>
      </p:sp>
      <p:sp>
        <p:nvSpPr>
          <p:cNvPr id="3" name="Čuvar mesta za podnožj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Čuvar mesta za broj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2C8A-5A42-47AB-B8E6-14CEED4E7A74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8281744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5" name="Čuvar mesta za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A14C-C023-4897-A938-6F1545904ED9}" type="datetimeFigureOut">
              <a:rPr lang="sr-Latn-RS" smtClean="0"/>
              <a:pPr/>
              <a:t>10.9.2019.</a:t>
            </a:fld>
            <a:endParaRPr lang="sr-Latn-RS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2C8A-5A42-47AB-B8E6-14CEED4E7A74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3851108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F354E-0587-475A-A201-68582C84CDE5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5B12-2468-4E93-A1B8-D82E110C34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sliku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5" name="Čuvar mesta za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A14C-C023-4897-A938-6F1545904ED9}" type="datetimeFigureOut">
              <a:rPr lang="sr-Latn-RS" smtClean="0"/>
              <a:pPr/>
              <a:t>10.9.2019.</a:t>
            </a:fld>
            <a:endParaRPr lang="sr-Latn-RS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2C8A-5A42-47AB-B8E6-14CEED4E7A74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15198101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vertikaln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A14C-C023-4897-A938-6F1545904ED9}" type="datetimeFigureOut">
              <a:rPr lang="sr-Latn-RS" smtClean="0"/>
              <a:pPr/>
              <a:t>10.9.2019.</a:t>
            </a:fld>
            <a:endParaRPr lang="sr-Latn-RS"/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2C8A-5A42-47AB-B8E6-14CEED4E7A74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33057364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n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ni naslov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A14C-C023-4897-A938-6F1545904ED9}" type="datetimeFigureOut">
              <a:rPr lang="sr-Latn-RS" smtClean="0"/>
              <a:pPr/>
              <a:t>10.9.2019.</a:t>
            </a:fld>
            <a:endParaRPr lang="sr-Latn-RS"/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2C8A-5A42-47AB-B8E6-14CEED4E7A74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31616486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 slaj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r-Latn-CS" smtClean="0"/>
              <a:t>Kliknite i uredite stil podnaslova mastera</a:t>
            </a:r>
            <a:endParaRPr lang="sr-Latn-RS"/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A14C-C023-4897-A938-6F1545904ED9}" type="datetimeFigureOut">
              <a:rPr lang="sr-Latn-RS" smtClean="0"/>
              <a:pPr/>
              <a:t>10.9.2019.</a:t>
            </a:fld>
            <a:endParaRPr lang="sr-Latn-RS"/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2C8A-5A42-47AB-B8E6-14CEED4E7A74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10738552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A14C-C023-4897-A938-6F1545904ED9}" type="datetimeFigureOut">
              <a:rPr lang="sr-Latn-RS" smtClean="0"/>
              <a:pPr/>
              <a:t>10.9.2019.</a:t>
            </a:fld>
            <a:endParaRPr lang="sr-Latn-RS"/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2C8A-5A42-47AB-B8E6-14CEED4E7A74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19206207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623887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A14C-C023-4897-A938-6F1545904ED9}" type="datetimeFigureOut">
              <a:rPr lang="sr-Latn-RS" smtClean="0"/>
              <a:pPr/>
              <a:t>10.9.2019.</a:t>
            </a:fld>
            <a:endParaRPr lang="sr-Latn-RS"/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2C8A-5A42-47AB-B8E6-14CEED4E7A74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29135381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sadržaj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5" name="Čuvar mesta za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A14C-C023-4897-A938-6F1545904ED9}" type="datetimeFigureOut">
              <a:rPr lang="sr-Latn-RS" smtClean="0"/>
              <a:pPr/>
              <a:t>10.9.2019.</a:t>
            </a:fld>
            <a:endParaRPr lang="sr-Latn-RS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2C8A-5A42-47AB-B8E6-14CEED4E7A74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12814042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eđe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5" name="Čuvar mesta za teks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6" name="Čuvar mesta za sadržaj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7" name="Čuvar mesta za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A14C-C023-4897-A938-6F1545904ED9}" type="datetimeFigureOut">
              <a:rPr lang="sr-Latn-RS" smtClean="0"/>
              <a:pPr/>
              <a:t>10.9.2019.</a:t>
            </a:fld>
            <a:endParaRPr lang="sr-Latn-RS"/>
          </a:p>
        </p:txBody>
      </p:sp>
      <p:sp>
        <p:nvSpPr>
          <p:cNvPr id="8" name="Čuvar mesta za podnožj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Čuvar mesta za broj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2C8A-5A42-47AB-B8E6-14CEED4E7A74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20742685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A14C-C023-4897-A938-6F1545904ED9}" type="datetimeFigureOut">
              <a:rPr lang="sr-Latn-RS" smtClean="0"/>
              <a:pPr/>
              <a:t>10.9.2019.</a:t>
            </a:fld>
            <a:endParaRPr lang="sr-Latn-RS"/>
          </a:p>
        </p:txBody>
      </p:sp>
      <p:sp>
        <p:nvSpPr>
          <p:cNvPr id="4" name="Čuvar mesta za podnožj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Čuvar mesta za broj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2C8A-5A42-47AB-B8E6-14CEED4E7A74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36453556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A14C-C023-4897-A938-6F1545904ED9}" type="datetimeFigureOut">
              <a:rPr lang="sr-Latn-RS" smtClean="0"/>
              <a:pPr/>
              <a:t>10.9.2019.</a:t>
            </a:fld>
            <a:endParaRPr lang="sr-Latn-RS"/>
          </a:p>
        </p:txBody>
      </p:sp>
      <p:sp>
        <p:nvSpPr>
          <p:cNvPr id="3" name="Čuvar mesta za podnožj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Čuvar mesta za broj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2C8A-5A42-47AB-B8E6-14CEED4E7A74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828174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F354E-0587-475A-A201-68582C84CDE5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5B12-2468-4E93-A1B8-D82E110C34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5" name="Čuvar mesta za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A14C-C023-4897-A938-6F1545904ED9}" type="datetimeFigureOut">
              <a:rPr lang="sr-Latn-RS" smtClean="0"/>
              <a:pPr/>
              <a:t>10.9.2019.</a:t>
            </a:fld>
            <a:endParaRPr lang="sr-Latn-RS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2C8A-5A42-47AB-B8E6-14CEED4E7A74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38511084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sliku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5" name="Čuvar mesta za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A14C-C023-4897-A938-6F1545904ED9}" type="datetimeFigureOut">
              <a:rPr lang="sr-Latn-RS" smtClean="0"/>
              <a:pPr/>
              <a:t>10.9.2019.</a:t>
            </a:fld>
            <a:endParaRPr lang="sr-Latn-RS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2C8A-5A42-47AB-B8E6-14CEED4E7A74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151981014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vertikaln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A14C-C023-4897-A938-6F1545904ED9}" type="datetimeFigureOut">
              <a:rPr lang="sr-Latn-RS" smtClean="0"/>
              <a:pPr/>
              <a:t>10.9.2019.</a:t>
            </a:fld>
            <a:endParaRPr lang="sr-Latn-RS"/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2C8A-5A42-47AB-B8E6-14CEED4E7A74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33057364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n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ni naslov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A14C-C023-4897-A938-6F1545904ED9}" type="datetimeFigureOut">
              <a:rPr lang="sr-Latn-RS" smtClean="0"/>
              <a:pPr/>
              <a:t>10.9.2019.</a:t>
            </a:fld>
            <a:endParaRPr lang="sr-Latn-RS"/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2C8A-5A42-47AB-B8E6-14CEED4E7A74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31616486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 slaj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r-Latn-CS" smtClean="0"/>
              <a:t>Kliknite i uredite stil podnaslova mastera</a:t>
            </a:r>
            <a:endParaRPr lang="sr-Latn-RS"/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A14C-C023-4897-A938-6F1545904ED9}" type="datetimeFigureOut">
              <a:rPr lang="sr-Latn-RS" smtClean="0">
                <a:solidFill>
                  <a:prstClr val="black">
                    <a:tint val="75000"/>
                  </a:prstClr>
                </a:solidFill>
              </a:rPr>
              <a:pPr/>
              <a:t>10.9.2019.</a:t>
            </a:fld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2C8A-5A42-47AB-B8E6-14CEED4E7A74}" type="slidenum">
              <a:rPr lang="sr-Latn-R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7385527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A14C-C023-4897-A938-6F1545904ED9}" type="datetimeFigureOut">
              <a:rPr lang="sr-Latn-RS" smtClean="0">
                <a:solidFill>
                  <a:prstClr val="black">
                    <a:tint val="75000"/>
                  </a:prstClr>
                </a:solidFill>
              </a:rPr>
              <a:pPr/>
              <a:t>10.9.2019.</a:t>
            </a:fld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2C8A-5A42-47AB-B8E6-14CEED4E7A74}" type="slidenum">
              <a:rPr lang="sr-Latn-R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062079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623887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A14C-C023-4897-A938-6F1545904ED9}" type="datetimeFigureOut">
              <a:rPr lang="sr-Latn-RS" smtClean="0">
                <a:solidFill>
                  <a:prstClr val="black">
                    <a:tint val="75000"/>
                  </a:prstClr>
                </a:solidFill>
              </a:rPr>
              <a:pPr/>
              <a:t>10.9.2019.</a:t>
            </a:fld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2C8A-5A42-47AB-B8E6-14CEED4E7A74}" type="slidenum">
              <a:rPr lang="sr-Latn-R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1353818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sadržaj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5" name="Čuvar mesta za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A14C-C023-4897-A938-6F1545904ED9}" type="datetimeFigureOut">
              <a:rPr lang="sr-Latn-RS" smtClean="0">
                <a:solidFill>
                  <a:prstClr val="black">
                    <a:tint val="75000"/>
                  </a:prstClr>
                </a:solidFill>
              </a:rPr>
              <a:pPr/>
              <a:t>10.9.2019.</a:t>
            </a:fld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2C8A-5A42-47AB-B8E6-14CEED4E7A74}" type="slidenum">
              <a:rPr lang="sr-Latn-R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8140427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eđe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5" name="Čuvar mesta za tekst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6" name="Čuvar mesta za sadržaj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7" name="Čuvar mesta za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A14C-C023-4897-A938-6F1545904ED9}" type="datetimeFigureOut">
              <a:rPr lang="sr-Latn-RS" smtClean="0">
                <a:solidFill>
                  <a:prstClr val="black">
                    <a:tint val="75000"/>
                  </a:prstClr>
                </a:solidFill>
              </a:rPr>
              <a:pPr/>
              <a:t>10.9.2019.</a:t>
            </a:fld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Čuvar mesta za podnožj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Čuvar mesta za broj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2C8A-5A42-47AB-B8E6-14CEED4E7A74}" type="slidenum">
              <a:rPr lang="sr-Latn-R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426854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A14C-C023-4897-A938-6F1545904ED9}" type="datetimeFigureOut">
              <a:rPr lang="sr-Latn-RS" smtClean="0">
                <a:solidFill>
                  <a:prstClr val="black">
                    <a:tint val="75000"/>
                  </a:prstClr>
                </a:solidFill>
              </a:rPr>
              <a:pPr/>
              <a:t>10.9.2019.</a:t>
            </a:fld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Čuvar mesta za podnožj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Čuvar mesta za broj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2C8A-5A42-47AB-B8E6-14CEED4E7A74}" type="slidenum">
              <a:rPr lang="sr-Latn-R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4535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F354E-0587-475A-A201-68582C84CDE5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5B12-2468-4E93-A1B8-D82E110C34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A14C-C023-4897-A938-6F1545904ED9}" type="datetimeFigureOut">
              <a:rPr lang="sr-Latn-RS" smtClean="0">
                <a:solidFill>
                  <a:prstClr val="black">
                    <a:tint val="75000"/>
                  </a:prstClr>
                </a:solidFill>
              </a:rPr>
              <a:pPr/>
              <a:t>10.9.2019.</a:t>
            </a:fld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Čuvar mesta za podnožj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Čuvar mesta za broj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2C8A-5A42-47AB-B8E6-14CEED4E7A74}" type="slidenum">
              <a:rPr lang="sr-Latn-R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2817445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5" name="Čuvar mesta za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A14C-C023-4897-A938-6F1545904ED9}" type="datetimeFigureOut">
              <a:rPr lang="sr-Latn-RS" smtClean="0">
                <a:solidFill>
                  <a:prstClr val="black">
                    <a:tint val="75000"/>
                  </a:prstClr>
                </a:solidFill>
              </a:rPr>
              <a:pPr/>
              <a:t>10.9.2019.</a:t>
            </a:fld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2C8A-5A42-47AB-B8E6-14CEED4E7A74}" type="slidenum">
              <a:rPr lang="sr-Latn-R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5110844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sliku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5" name="Čuvar mesta za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A14C-C023-4897-A938-6F1545904ED9}" type="datetimeFigureOut">
              <a:rPr lang="sr-Latn-RS" smtClean="0">
                <a:solidFill>
                  <a:prstClr val="black">
                    <a:tint val="75000"/>
                  </a:prstClr>
                </a:solidFill>
              </a:rPr>
              <a:pPr/>
              <a:t>10.9.2019.</a:t>
            </a:fld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2C8A-5A42-47AB-B8E6-14CEED4E7A74}" type="slidenum">
              <a:rPr lang="sr-Latn-R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1981014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vertikaln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A14C-C023-4897-A938-6F1545904ED9}" type="datetimeFigureOut">
              <a:rPr lang="sr-Latn-RS" smtClean="0">
                <a:solidFill>
                  <a:prstClr val="black">
                    <a:tint val="75000"/>
                  </a:prstClr>
                </a:solidFill>
              </a:rPr>
              <a:pPr/>
              <a:t>10.9.2019.</a:t>
            </a:fld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2C8A-5A42-47AB-B8E6-14CEED4E7A74}" type="slidenum">
              <a:rPr lang="sr-Latn-R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0573647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n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ni naslov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A14C-C023-4897-A938-6F1545904ED9}" type="datetimeFigureOut">
              <a:rPr lang="sr-Latn-RS" smtClean="0">
                <a:solidFill>
                  <a:prstClr val="black">
                    <a:tint val="75000"/>
                  </a:prstClr>
                </a:solidFill>
              </a:rPr>
              <a:pPr/>
              <a:t>10.9.2019.</a:t>
            </a:fld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02C8A-5A42-47AB-B8E6-14CEED4E7A74}" type="slidenum">
              <a:rPr lang="sr-Latn-R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61648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F354E-0587-475A-A201-68582C84CDE5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5B12-2468-4E93-A1B8-D82E110C34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F354E-0587-475A-A201-68582C84CDE5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5B12-2468-4E93-A1B8-D82E110C34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F354E-0587-475A-A201-68582C84CDE5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5B12-2468-4E93-A1B8-D82E110C34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F354E-0587-475A-A201-68582C84CDE5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5B12-2468-4E93-A1B8-D82E110C34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F354E-0587-475A-A201-68582C84CDE5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5B12-2468-4E93-A1B8-D82E110C34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F354E-0587-475A-A201-68582C84CDE5}" type="datetimeFigureOut">
              <a:rPr lang="en-US" smtClean="0"/>
              <a:pPr/>
              <a:t>9/10/2019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B5B12-2468-4E93-A1B8-D82E110C340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naslov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2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3DA14C-C023-4897-A938-6F1545904ED9}" type="datetimeFigureOut">
              <a:rPr lang="sr-Latn-RS" smtClean="0"/>
              <a:pPr/>
              <a:t>10.9.2019.</a:t>
            </a:fld>
            <a:endParaRPr lang="sr-Latn-RS"/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3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4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02C8A-5A42-47AB-B8E6-14CEED4E7A74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3317219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naslov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3DA14C-C023-4897-A938-6F1545904ED9}" type="datetimeFigureOut">
              <a:rPr lang="sr-Latn-RS" smtClean="0"/>
              <a:pPr/>
              <a:t>10.9.2019.</a:t>
            </a:fld>
            <a:endParaRPr lang="sr-Latn-RS"/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02C8A-5A42-47AB-B8E6-14CEED4E7A74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3317219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naslov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3DA14C-C023-4897-A938-6F1545904ED9}" type="datetimeFigureOut">
              <a:rPr lang="sr-Latn-RS" smtClean="0">
                <a:solidFill>
                  <a:prstClr val="black">
                    <a:tint val="75000"/>
                  </a:prstClr>
                </a:solidFill>
              </a:rPr>
              <a:pPr/>
              <a:t>10.9.2019.</a:t>
            </a:fld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02C8A-5A42-47AB-B8E6-14CEED4E7A74}" type="slidenum">
              <a:rPr lang="sr-Latn-R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17219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457200"/>
            <a:ext cx="5943600" cy="2514600"/>
          </a:xfrm>
        </p:spPr>
        <p:txBody>
          <a:bodyPr/>
          <a:lstStyle/>
          <a:p>
            <a:pPr eaLnBrk="1" hangingPunct="1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Универзитет у Крагујевцу</a:t>
            </a:r>
          </a:p>
          <a:p>
            <a:pPr eaLnBrk="1" hangingPunct="1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Факултет медицински</a:t>
            </a:r>
            <a:r>
              <a:rPr lang="sr-Cyrl-C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 наука</a:t>
            </a:r>
          </a:p>
          <a:p>
            <a:pPr eaLnBrk="1" hangingPunct="1"/>
            <a:endParaRPr lang="sr-Cyrl-C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sr-Cyrl-C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Интегрисане академске студије фармације</a:t>
            </a:r>
          </a:p>
          <a:p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И16 Обрада резултата мерења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228600" y="1433444"/>
            <a:ext cx="8610600" cy="5563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endParaRPr lang="en-US" sz="1000" b="1" dirty="0">
              <a:latin typeface="Times New Roman" pitchFamily="18" charset="0"/>
            </a:endParaRPr>
          </a:p>
          <a:p>
            <a:pPr algn="ctr">
              <a:spcBef>
                <a:spcPct val="50000"/>
              </a:spcBef>
              <a:buFontTx/>
              <a:buNone/>
            </a:pPr>
            <a:endParaRPr lang="sr-Cyrl-CS" sz="1200" b="1" dirty="0">
              <a:latin typeface="Times New Roman" pitchFamily="18" charset="0"/>
            </a:endParaRPr>
          </a:p>
          <a:p>
            <a:pPr algn="ctr">
              <a:buFontTx/>
              <a:buNone/>
            </a:pPr>
            <a:endParaRPr lang="ru-RU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50000"/>
              </a:spcBef>
              <a:buFontTx/>
              <a:buNone/>
            </a:pPr>
            <a:endParaRPr lang="sr-Cyrl-RS" sz="2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>
              <a:spcBef>
                <a:spcPct val="50000"/>
              </a:spcBef>
              <a:buFontTx/>
              <a:buNone/>
            </a:pPr>
            <a:r>
              <a:rPr lang="sr-Latn-R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12. </a:t>
            </a:r>
            <a:r>
              <a:rPr lang="sr-Cyrl-R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Мултиваријациона анализа података</a:t>
            </a:r>
            <a:r>
              <a:rPr lang="sr-Cyrl-RS" sz="3200" b="1" dirty="0" smtClean="0">
                <a:latin typeface="Times New Roman" pitchFamily="18" charset="0"/>
              </a:rPr>
              <a:t>                            </a:t>
            </a:r>
            <a:r>
              <a:rPr lang="sr-Cyrl-RS" sz="2200" b="1" dirty="0" smtClean="0">
                <a:latin typeface="Times New Roman" pitchFamily="18" charset="0"/>
              </a:rPr>
              <a:t>                                            </a:t>
            </a:r>
            <a:endParaRPr lang="en-US" sz="2200" b="1" dirty="0" smtClean="0">
              <a:latin typeface="Times New Roman" pitchFamily="18" charset="0"/>
            </a:endParaRPr>
          </a:p>
          <a:p>
            <a:pPr algn="r">
              <a:spcBef>
                <a:spcPct val="50000"/>
              </a:spcBef>
              <a:buNone/>
            </a:pPr>
            <a:endParaRPr lang="en-US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r">
              <a:spcBef>
                <a:spcPct val="50000"/>
              </a:spcBef>
              <a:buNone/>
            </a:pPr>
            <a:endParaRPr lang="en-US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r">
              <a:spcBef>
                <a:spcPct val="50000"/>
              </a:spcBef>
              <a:buNone/>
            </a:pPr>
            <a:r>
              <a:rPr lang="sr-Cyrl-RS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доц. др</a:t>
            </a:r>
            <a:r>
              <a:rPr lang="sr-Cyrl-CS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Мирослав Соврлић</a:t>
            </a:r>
          </a:p>
          <a:p>
            <a:pPr algn="ctr">
              <a:spcBef>
                <a:spcPct val="50000"/>
              </a:spcBef>
              <a:buFontTx/>
              <a:buNone/>
            </a:pPr>
            <a:endParaRPr lang="sr-Cyrl-C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>
              <a:spcBef>
                <a:spcPct val="50000"/>
              </a:spcBef>
              <a:buFontTx/>
              <a:buNone/>
            </a:pPr>
            <a:endParaRPr lang="sr-Cyrl-C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>
              <a:spcBef>
                <a:spcPct val="50000"/>
              </a:spcBef>
              <a:buFontTx/>
              <a:buNone/>
            </a:pPr>
            <a:r>
              <a:rPr lang="sr-Cyrl-C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Школска 201</a:t>
            </a:r>
            <a:r>
              <a:rPr lang="sr-Latn-R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9</a:t>
            </a:r>
            <a:r>
              <a:rPr lang="sr-Cyrl-C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/20</a:t>
            </a:r>
            <a:r>
              <a:rPr lang="sr-Latn-R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20</a:t>
            </a:r>
            <a:r>
              <a:rPr lang="sr-Cyrl-C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. </a:t>
            </a:r>
            <a:r>
              <a:rPr lang="sr-Cyrl-C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година</a:t>
            </a:r>
          </a:p>
          <a:p>
            <a:pPr algn="ctr">
              <a:spcBef>
                <a:spcPct val="50000"/>
              </a:spcBef>
              <a:buFontTx/>
              <a:buNone/>
            </a:pPr>
            <a:endParaRPr lang="en-US" sz="2000" dirty="0">
              <a:latin typeface="Times New Roman" pitchFamily="18" charset="0"/>
            </a:endParaRPr>
          </a:p>
        </p:txBody>
      </p:sp>
      <p:pic>
        <p:nvPicPr>
          <p:cNvPr id="2053" name="Picture 5" descr="C:\Users\Sovrlic\Desktop\FMN-K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60024" y="417787"/>
            <a:ext cx="1418897" cy="1662230"/>
          </a:xfrm>
          <a:prstGeom prst="rect">
            <a:avLst/>
          </a:prstGeom>
          <a:noFill/>
        </p:spPr>
      </p:pic>
      <p:pic>
        <p:nvPicPr>
          <p:cNvPr id="6" name="Picture 5" descr="C:\Users\Administrator\AppData\Local\Microsoft\Windows\INetCache\Content.Word\Grbovi fakulteta i univerziteta.tif"/>
          <p:cNvPicPr/>
          <p:nvPr/>
        </p:nvPicPr>
        <p:blipFill>
          <a:blip r:embed="rId3" cstate="print"/>
          <a:srcRect l="6117" t="22653" r="52824" b="8899"/>
          <a:stretch>
            <a:fillRect/>
          </a:stretch>
        </p:blipFill>
        <p:spPr bwMode="auto">
          <a:xfrm>
            <a:off x="636382" y="383627"/>
            <a:ext cx="900758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605001" y="857232"/>
            <a:ext cx="7886700" cy="4351338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Сваки материјал за анализу (сваки објекат) испитује се применом серије мерења. </a:t>
            </a:r>
          </a:p>
          <a:p>
            <a:pPr algn="just">
              <a:lnSpc>
                <a:spcPct val="150000"/>
              </a:lnSpc>
            </a:pP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Узорци са сличним особинама имаће сличне векторске податке, односно они ће се налазити близу један другом у простору дефинисаном пр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менљивом. </a:t>
            </a:r>
          </a:p>
          <a:p>
            <a:pPr algn="just">
              <a:lnSpc>
                <a:spcPct val="150000"/>
              </a:lnSpc>
            </a:pP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Оваква група објеката са сличним својствима назива се кластер (енгл. </a:t>
            </a:r>
            <a:r>
              <a:rPr lang="sr-Latn-RS" sz="1800" i="1" dirty="0" smtClean="0">
                <a:latin typeface="Times New Roman" pitchFamily="18" charset="0"/>
                <a:cs typeface="Times New Roman" pitchFamily="18" charset="0"/>
              </a:rPr>
              <a:t>Cluster</a:t>
            </a:r>
            <a:r>
              <a:rPr lang="sr-Latn-RS" sz="18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Кластерска анализа или груписање 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представља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груписања скупа објеката на такав начин да су објекти у истој групи (названи кластер) више слични (у одређеном смислу) једни другима него онима у другим групама (кластери).</a:t>
            </a:r>
            <a:endParaRPr lang="sr-Cyrl-RS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Реч кластер је немачког порекла и значи група, јато, грозд, свежањ, бокор.</a:t>
            </a:r>
          </a:p>
        </p:txBody>
      </p:sp>
    </p:spTree>
    <p:extLst>
      <p:ext uri="{BB962C8B-B14F-4D97-AF65-F5344CB8AC3E}">
        <p14:creationId xmlns="" xmlns:p14="http://schemas.microsoft.com/office/powerpoint/2010/main" val="856952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rodna slik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734" y="252250"/>
            <a:ext cx="3996556" cy="26643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01313" y="3168870"/>
            <a:ext cx="2270851" cy="31215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3979" y="3046029"/>
            <a:ext cx="1914525" cy="3162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697625" y="6274675"/>
            <a:ext cx="1217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Кластер 1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89586" y="6285187"/>
            <a:ext cx="1217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Кластер 2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0522" y="1847195"/>
            <a:ext cx="2644419" cy="3669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951485" y="588586"/>
            <a:ext cx="2823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КЛАСТЕРОВАЊЕ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365126"/>
            <a:ext cx="7872440" cy="1325563"/>
          </a:xfrm>
        </p:spPr>
        <p:txBody>
          <a:bodyPr>
            <a:normAutofit/>
          </a:bodyPr>
          <a:lstStyle/>
          <a:p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Анализа кластера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785926"/>
            <a:ext cx="7886700" cy="439103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Анализом кластера постиже се следеће:</a:t>
            </a:r>
          </a:p>
          <a:p>
            <a:pPr algn="just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Свака група (кластер) је хомогена (компактна), у односу на одговарајуће променљиве,односно својства и све вредности карактеристичне за једну групу међусобно су сличне</a:t>
            </a:r>
          </a:p>
          <a:p>
            <a:pPr algn="just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Свака група различита је од друге у односу на исте променљиве, а вредности у једној групи разликују се од вредности у другој групи.</a:t>
            </a:r>
          </a:p>
          <a:p>
            <a:pPr algn="just"/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Поступак за груписање података:</a:t>
            </a:r>
          </a:p>
          <a:p>
            <a:pPr algn="just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Хијерархијски- једном формиране групе проширују се новим објектима на основу специфичног одабраног критеријума и не постоји могућност преласка објекта из једном формиране групе у неку другу,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током итеративног формирања група.</a:t>
            </a:r>
          </a:p>
          <a:p>
            <a:pPr algn="just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Нехијерархијски-допушта прелазак објекта из једне групе у другу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Анализа кластера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928801"/>
            <a:ext cx="7886700" cy="424816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Методе за формирање кластера</a:t>
            </a:r>
          </a:p>
          <a:p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Метода најближег суседа</a:t>
            </a:r>
          </a:p>
          <a:p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Метода центроида</a:t>
            </a:r>
          </a:p>
          <a:p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Метода најдаљег суседа</a:t>
            </a:r>
          </a:p>
          <a:p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Просечна повезаност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ard-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ова метода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Rezultat slika za cluster analzsis near nighboor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1500174"/>
            <a:ext cx="2857500" cy="2962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Методе мултиваријационе анализе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формирање матрица)</a:t>
            </a:r>
            <a:endParaRPr lang="sr-Latn-RS" sz="2800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Да би се у потпуности описале методе </a:t>
            </a:r>
            <a:r>
              <a:rPr lang="sr-Cyrl-RS" sz="2000" dirty="0" err="1" smtClean="0">
                <a:latin typeface="Times New Roman" pitchFamily="18" charset="0"/>
                <a:cs typeface="Times New Roman" pitchFamily="18" charset="0"/>
              </a:rPr>
              <a:t>мултиваријационе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анализе неопходно је познавање алгебре матрица. </a:t>
            </a:r>
          </a:p>
          <a:p>
            <a:pPr>
              <a:lnSpc>
                <a:spcPct val="150000"/>
              </a:lnSpc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Појам матрице најједноставније је објаснити на примеру мерења извршених на 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i (i=1, 2, 3, …, n)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објеката, при чему су добијени подаци о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 j (j=1, 2, 3, …, p)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променљивих (својстава). </a:t>
            </a:r>
          </a:p>
          <a:p>
            <a:pPr>
              <a:lnSpc>
                <a:spcPct val="150000"/>
              </a:lnSpc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Добијени подаци представљају основу за </a:t>
            </a:r>
            <a:r>
              <a:rPr lang="sr-Cyrl-RS" sz="2000" dirty="0" err="1" smtClean="0">
                <a:latin typeface="Times New Roman" pitchFamily="18" charset="0"/>
                <a:cs typeface="Times New Roman" pitchFamily="18" charset="0"/>
              </a:rPr>
              <a:t>мултиваријациону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анализу и приказују се у виду матрице података. </a:t>
            </a:r>
          </a:p>
          <a:p>
            <a:pPr>
              <a:lnSpc>
                <a:spcPct val="150000"/>
              </a:lnSpc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Матрица података је табела у којој се ред односи на објекат, а колона на променљиву.</a:t>
            </a:r>
            <a:endParaRPr lang="sr-Latn-R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5915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latin typeface="Times New Roman" pitchFamily="18" charset="0"/>
                <a:cs typeface="Times New Roman" pitchFamily="18" charset="0"/>
              </a:rPr>
              <a:t>МАТРИЦА ПОДАТАКА</a:t>
            </a:r>
            <a:endParaRPr lang="sr-Latn-RS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660527911"/>
              </p:ext>
            </p:extLst>
          </p:nvPr>
        </p:nvGraphicFramePr>
        <p:xfrm>
          <a:off x="628650" y="1690691"/>
          <a:ext cx="7886700" cy="45610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77340"/>
                <a:gridCol w="1577340"/>
                <a:gridCol w="1577340"/>
                <a:gridCol w="1577340"/>
                <a:gridCol w="1577340"/>
              </a:tblGrid>
              <a:tr h="6514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sr-Latn-RS" sz="20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Променљива</a:t>
                      </a:r>
                      <a:r>
                        <a:rPr lang="sr-Latn-RS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sr-Latn-R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sr-Latn-RS" sz="20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Променљива</a:t>
                      </a:r>
                      <a:r>
                        <a:rPr lang="sr-Latn-RS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sr-Latn-R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sr-Latn-RS" sz="20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endParaRPr lang="sr-Latn-RS" sz="200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Променљива</a:t>
                      </a:r>
                      <a:r>
                        <a:rPr lang="sr-Latn-RS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sr-Latn-R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lang="sr-Latn-RS" sz="20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1435" marR="51435" marT="0" marB="0" anchor="ctr"/>
                </a:tc>
              </a:tr>
              <a:tr h="6514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Објекат</a:t>
                      </a:r>
                      <a:r>
                        <a:rPr lang="sr-Latn-RS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sr-Latn-R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sr-Latn-RS" sz="20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lang="sr-Latn-RS" sz="2000" baseline="-25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sr-Latn-RS" sz="20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lang="sr-Latn-RS" sz="2000" baseline="-25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sr-Latn-RS" sz="200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endParaRPr lang="sr-Latn-RS" sz="200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lang="sr-Latn-RS" sz="2000" baseline="-25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1p</a:t>
                      </a:r>
                      <a:endParaRPr lang="sr-Latn-RS" sz="200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1435" marR="51435" marT="0" marB="0" anchor="ctr"/>
                </a:tc>
              </a:tr>
              <a:tr h="6514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Објекат</a:t>
                      </a:r>
                      <a:r>
                        <a:rPr lang="sr-Latn-RS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sr-Latn-R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sr-Latn-RS" sz="20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lang="sr-Latn-RS" sz="2000" baseline="-25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sr-Latn-RS" sz="20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lang="sr-Latn-RS" sz="2000" baseline="-25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lang="sr-Latn-RS" sz="20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endParaRPr lang="sr-Latn-RS" sz="200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lang="sr-Latn-RS" sz="2000" baseline="-25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2p</a:t>
                      </a:r>
                      <a:endParaRPr lang="sr-Latn-RS" sz="200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1435" marR="51435" marT="0" marB="0" anchor="ctr"/>
                </a:tc>
              </a:tr>
              <a:tr h="6514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sr-Latn-RS" sz="20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sr-Latn-RS" sz="200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sr-Latn-RS" sz="20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sr-Latn-RS" sz="200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sr-Latn-RS" sz="200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1435" marR="51435" marT="0" marB="0" anchor="ctr"/>
                </a:tc>
              </a:tr>
              <a:tr h="6514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sr-Latn-RS" sz="20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sr-Latn-RS" sz="200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sr-Latn-RS" sz="20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sr-Latn-RS" sz="20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sr-Latn-RS" sz="200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1435" marR="51435" marT="0" marB="0" anchor="ctr"/>
                </a:tc>
              </a:tr>
              <a:tr h="6514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sr-Latn-RS" sz="20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sr-Latn-RS" sz="200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sr-Latn-RS" sz="200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sr-Latn-RS" sz="20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sr-Latn-RS" sz="200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1435" marR="51435" marT="0" marB="0" anchor="ctr"/>
                </a:tc>
              </a:tr>
              <a:tr h="6514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Објекат</a:t>
                      </a:r>
                      <a:r>
                        <a:rPr lang="sr-Latn-RS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sr-Latn-R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lang="sr-Latn-RS" sz="20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lang="sr-Latn-RS" sz="2000" baseline="-25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n1</a:t>
                      </a:r>
                      <a:endParaRPr lang="sr-Latn-RS" sz="200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lang="sr-Latn-RS" sz="2000" baseline="-25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n2</a:t>
                      </a:r>
                      <a:endParaRPr lang="sr-Latn-RS" sz="200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endParaRPr lang="sr-Latn-RS" sz="20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0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lang="sr-Latn-RS" sz="2000" baseline="-250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np</a:t>
                      </a:r>
                      <a:endParaRPr lang="sr-Latn-RS" sz="20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1435" marR="51435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81481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428596" y="1285860"/>
            <a:ext cx="7886700" cy="4963018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Избор одговарајуће методе за анализу матрице података зависи од врсте проблема, типа података, карактеристика саме методе и циља истраживања. </a:t>
            </a:r>
          </a:p>
          <a:p>
            <a:pPr algn="just">
              <a:lnSpc>
                <a:spcPct val="100000"/>
              </a:lnSpc>
            </a:pP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Што су димензије матрице података веће, то је директно закључивање о међусобној зависности променљивих, односно о међусобној зависности објеката, сложеније. </a:t>
            </a:r>
          </a:p>
          <a:p>
            <a:pPr algn="just">
              <a:lnSpc>
                <a:spcPct val="100000"/>
              </a:lnSpc>
            </a:pP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Велику примену имају </a:t>
            </a:r>
            <a:r>
              <a:rPr lang="sr-Cyrl-RS" sz="1800" dirty="0" err="1" smtClean="0">
                <a:latin typeface="Times New Roman" pitchFamily="18" charset="0"/>
                <a:cs typeface="Times New Roman" pitchFamily="18" charset="0"/>
              </a:rPr>
              <a:t>мултиваријационе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 методе анализе које се примењују у циљу смањења броја података. Применом ових метода проблеми постају једноставнији, а самим тим, постаје једноставнија и интерпретација података. </a:t>
            </a:r>
          </a:p>
          <a:p>
            <a:pPr algn="just">
              <a:lnSpc>
                <a:spcPct val="100000"/>
              </a:lnSpc>
            </a:pP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Методе </a:t>
            </a:r>
            <a:r>
              <a:rPr lang="sr-Cyrl-RS" sz="1800" dirty="0" err="1" smtClean="0">
                <a:latin typeface="Times New Roman" pitchFamily="18" charset="0"/>
                <a:cs typeface="Times New Roman" pitchFamily="18" charset="0"/>
              </a:rPr>
              <a:t>мултиваријационе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 анализе користе се и у процесу закључивања, тако што се утврђује степен међусобне зависности променљивих и/или њихова статистичка </a:t>
            </a:r>
            <a:r>
              <a:rPr lang="sr-Cyrl-RS" sz="1800" dirty="0" err="1" smtClean="0">
                <a:latin typeface="Times New Roman" pitchFamily="18" charset="0"/>
                <a:cs typeface="Times New Roman" pitchFamily="18" charset="0"/>
              </a:rPr>
              <a:t>значајност</a:t>
            </a:r>
            <a:r>
              <a:rPr lang="sr-Cyrl-RS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Latn-R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Naslov 1"/>
          <p:cNvSpPr txBox="1">
            <a:spLocks/>
          </p:cNvSpPr>
          <p:nvPr/>
        </p:nvSpPr>
        <p:spPr>
          <a:xfrm>
            <a:off x="731126" y="281044"/>
            <a:ext cx="7886700" cy="7437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R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Методе мултиваријационе анализе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sr-Latn-R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242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Класификација метода мултиваријационе анализе</a:t>
            </a:r>
            <a:endParaRPr lang="sr-Latn-R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>
              <a:lnSpc>
                <a:spcPct val="150000"/>
              </a:lnSpc>
            </a:pP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Класификација метода мултиваријационе анализе заснива се на различитим критеријумима, али постоје два основна начина класификације:</a:t>
            </a:r>
          </a:p>
          <a:p>
            <a:pPr marL="914400" lvl="1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Прва класификација извршена је на основу чињенице да ли се врши анализа међусобне зависности променљивих, или је потребно испитати међусобну зависност објеката</a:t>
            </a:r>
          </a:p>
          <a:p>
            <a:pPr marL="914400" lvl="1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Према другој класификацији методе мултиваријационе анализе се дела на методе зависности и методе међузависности.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154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Класификација метода мултиваријационе анализе (1)</a:t>
            </a:r>
            <a:endParaRPr lang="sr-Latn-R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628650" y="1497728"/>
            <a:ext cx="7886700" cy="4679239"/>
          </a:xfrm>
        </p:spPr>
        <p:txBody>
          <a:bodyPr>
            <a:normAutofit fontScale="62500" lnSpcReduction="20000"/>
          </a:bodyPr>
          <a:lstStyle/>
          <a:p>
            <a:pPr algn="just">
              <a:lnSpc>
                <a:spcPct val="16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Када се испитује међусобна зависност променљивих, посматрају се колоне матрица података. Један од начина утврђивања међусобне зависности променљивих је заснован на израчунавању  коефицијената корелације.</a:t>
            </a:r>
          </a:p>
          <a:p>
            <a:pPr algn="just">
              <a:lnSpc>
                <a:spcPct val="16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Основу за ове методе </a:t>
            </a:r>
            <a:r>
              <a:rPr lang="sr-Cyrl-RS" dirty="0" err="1" smtClean="0">
                <a:latin typeface="Times New Roman" pitchFamily="18" charset="0"/>
                <a:cs typeface="Times New Roman" pitchFamily="18" charset="0"/>
              </a:rPr>
              <a:t>мултиваријационе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анализе представља </a:t>
            </a:r>
            <a:r>
              <a:rPr lang="sr-Cyrl-RS" b="1" dirty="0" err="1" smtClean="0">
                <a:latin typeface="Times New Roman" pitchFamily="18" charset="0"/>
                <a:cs typeface="Times New Roman" pitchFamily="18" charset="0"/>
              </a:rPr>
              <a:t>корелациона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sr-Cyrl-RS" b="1" dirty="0" err="1" smtClean="0">
                <a:latin typeface="Times New Roman" pitchFamily="18" charset="0"/>
                <a:cs typeface="Times New Roman" pitchFamily="18" charset="0"/>
              </a:rPr>
              <a:t>коваријациона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 матрица (</a:t>
            </a:r>
            <a:r>
              <a:rPr lang="sr-Cyrl-RS" b="1" dirty="0" err="1" smtClean="0">
                <a:latin typeface="Times New Roman" pitchFamily="18" charset="0"/>
                <a:cs typeface="Times New Roman" pitchFamily="18" charset="0"/>
              </a:rPr>
              <a:t>корелациони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sr-Cyrl-RS" b="1" dirty="0" err="1" smtClean="0">
                <a:latin typeface="Times New Roman" pitchFamily="18" charset="0"/>
                <a:cs typeface="Times New Roman" pitchFamily="18" charset="0"/>
              </a:rPr>
              <a:t>коваријациони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err="1" smtClean="0">
                <a:latin typeface="Times New Roman" pitchFamily="18" charset="0"/>
                <a:cs typeface="Times New Roman" pitchFamily="18" charset="0"/>
              </a:rPr>
              <a:t>матрикс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>
              <a:lnSpc>
                <a:spcPct val="16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Приликом поређења објеката, посматрају се редови у матрици података и дефинишу се </a:t>
            </a:r>
            <a:r>
              <a:rPr lang="sr-Cyrl-RS" dirty="0" err="1" smtClean="0">
                <a:latin typeface="Times New Roman" pitchFamily="18" charset="0"/>
                <a:cs typeface="Times New Roman" pitchFamily="18" charset="0"/>
              </a:rPr>
              <a:t>резличити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степени блискости између њих.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6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Основу за ове методе </a:t>
            </a:r>
            <a:r>
              <a:rPr lang="sr-Cyrl-RS" dirty="0" err="1" smtClean="0">
                <a:latin typeface="Times New Roman" pitchFamily="18" charset="0"/>
                <a:cs typeface="Times New Roman" pitchFamily="18" charset="0"/>
              </a:rPr>
              <a:t>мултиваријационе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анализе представља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матрица одстојања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између објеката.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6254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629842" y="1681167"/>
            <a:ext cx="3868340" cy="604837"/>
          </a:xfrm>
        </p:spPr>
        <p:txBody>
          <a:bodyPr>
            <a:normAutofit/>
          </a:bodyPr>
          <a:lstStyle/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МЕТОДЕ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ЗАВИСНОСТИ</a:t>
            </a:r>
            <a:endParaRPr lang="sr-Latn-R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dirty="0" err="1">
                <a:latin typeface="Times New Roman" pitchFamily="18" charset="0"/>
                <a:cs typeface="Times New Roman" pitchFamily="18" charset="0"/>
              </a:rPr>
              <a:t>Мултиваријациона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регресија</a:t>
            </a:r>
          </a:p>
          <a:p>
            <a:r>
              <a:rPr lang="sr-Cyrl-RS" dirty="0" err="1">
                <a:latin typeface="Times New Roman" pitchFamily="18" charset="0"/>
                <a:cs typeface="Times New Roman" pitchFamily="18" charset="0"/>
              </a:rPr>
              <a:t>Каноничка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err="1">
                <a:latin typeface="Times New Roman" pitchFamily="18" charset="0"/>
                <a:cs typeface="Times New Roman" pitchFamily="18" charset="0"/>
              </a:rPr>
              <a:t>корелациона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анализа</a:t>
            </a:r>
          </a:p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Анализа </a:t>
            </a:r>
            <a:r>
              <a:rPr lang="sr-Cyrl-RS" dirty="0" err="1">
                <a:latin typeface="Times New Roman" pitchFamily="18" charset="0"/>
                <a:cs typeface="Times New Roman" pitchFamily="18" charset="0"/>
              </a:rPr>
              <a:t>дискриминанте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err="1">
                <a:latin typeface="Times New Roman" pitchFamily="18" charset="0"/>
                <a:cs typeface="Times New Roman" pitchFamily="18" charset="0"/>
              </a:rPr>
              <a:t>Мултиваријациона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анализа </a:t>
            </a:r>
            <a:r>
              <a:rPr lang="sr-Cyrl-RS" dirty="0" err="1">
                <a:latin typeface="Times New Roman" pitchFamily="18" charset="0"/>
                <a:cs typeface="Times New Roman" pitchFamily="18" charset="0"/>
              </a:rPr>
              <a:t>варијансе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MANOVA)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i="1" dirty="0" err="1">
                <a:latin typeface="Times New Roman" pitchFamily="18" charset="0"/>
                <a:cs typeface="Times New Roman" pitchFamily="18" charset="0"/>
              </a:rPr>
              <a:t>Logit</a:t>
            </a:r>
            <a:r>
              <a:rPr lang="sr-Latn-RS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анализа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Čuvar mesta za tekst 4"/>
          <p:cNvSpPr>
            <a:spLocks noGrp="1"/>
          </p:cNvSpPr>
          <p:nvPr>
            <p:ph type="body" sz="quarter" idx="3"/>
          </p:nvPr>
        </p:nvSpPr>
        <p:spPr>
          <a:xfrm>
            <a:off x="4629152" y="1523508"/>
            <a:ext cx="3887391" cy="823912"/>
          </a:xfrm>
        </p:spPr>
        <p:txBody>
          <a:bodyPr>
            <a:normAutofit/>
          </a:bodyPr>
          <a:lstStyle/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МЕТОДЕ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МЕЂУЗАВИСНОСТИ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Čuvar mesta za sadržaj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Анализа главних компонената</a:t>
            </a:r>
          </a:p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Факторска анализа</a:t>
            </a:r>
          </a:p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Кластер анализа (анализа груписања)</a:t>
            </a:r>
          </a:p>
          <a:p>
            <a:r>
              <a:rPr lang="sr-Cyrl-RS" dirty="0" err="1">
                <a:latin typeface="Times New Roman" pitchFamily="18" charset="0"/>
                <a:cs typeface="Times New Roman" pitchFamily="18" charset="0"/>
              </a:rPr>
              <a:t>Вишедимензионо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пропорционално приказивање</a:t>
            </a:r>
          </a:p>
          <a:p>
            <a:r>
              <a:rPr lang="sr-Latn-RS" dirty="0">
                <a:latin typeface="Times New Roman" pitchFamily="18" charset="0"/>
                <a:cs typeface="Times New Roman" pitchFamily="18" charset="0"/>
              </a:rPr>
              <a:t>Log-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линеарни модели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endParaRPr lang="sr-Latn-R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Naslov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Класификација метода мултиваријационе анализе (2)</a:t>
            </a:r>
            <a:endParaRPr lang="sr-Latn-R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3309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5002" y="223236"/>
            <a:ext cx="7886700" cy="911882"/>
          </a:xfrm>
        </p:spPr>
        <p:txBody>
          <a:bodyPr>
            <a:normAutofit/>
          </a:bodyPr>
          <a:lstStyle/>
          <a:p>
            <a:r>
              <a:rPr lang="sr-Cyrl-R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Мултиваријациона анализа података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10408" y="857233"/>
            <a:ext cx="8073916" cy="4783706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Укључује анализу података која се састоји од бројних варијабли мерених из већег броја узорака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или се из једног узорка врши анализа више варијабли)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lnSpc>
                <a:spcPct val="150000"/>
              </a:lnSpc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Разликовање и груписање узорака са сличним својствима и поређење узорака разматрањем сваке променљиве;</a:t>
            </a:r>
          </a:p>
          <a:p>
            <a:pPr algn="just">
              <a:lnSpc>
                <a:spcPct val="150000"/>
              </a:lnSpc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Када се прати више променљивих добијају се мултиваријациони подаци (енгл.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Multivariate data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Брзо и једноставно добијање великог броја података омогућено је развојем савремених метода анализе.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Примена оваквих података у аналитичкој хемији везује се за разликовање и груписање узорака са сличним својствима, а узорке је могуће поредити разматрањем сваке променљиве редом.</a:t>
            </a:r>
          </a:p>
          <a:p>
            <a:pPr algn="just">
              <a:lnSpc>
                <a:spcPct val="150000"/>
              </a:lnSpc>
            </a:pP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МЕТОДЕ ЗАВИСНОСТИ</a:t>
            </a:r>
            <a:endParaRPr lang="sr-Latn-R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Методе зависности примењују се за испитивање зависности два скупа променљивих, где један скуп представља зависне променљиве, а други скуп независне променљиве.</a:t>
            </a:r>
          </a:p>
          <a:p>
            <a:pPr algn="just">
              <a:lnSpc>
                <a:spcPct val="150000"/>
              </a:lnSpc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Циљ метода зависности је објаснити или предвидети једну или више зависних променљивих, на основу скупа независних променљивих.</a:t>
            </a:r>
            <a:endParaRPr lang="sr-Latn-R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6670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МЕТОДЕ МЕЂУЗАВИСНОСТИ</a:t>
            </a:r>
            <a:endParaRPr lang="sr-Latn-R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Методе међузависности се примењују када не постоји основа за поделу променљивих на зависне и независне.</a:t>
            </a:r>
          </a:p>
          <a:p>
            <a:pPr algn="just">
              <a:lnSpc>
                <a:spcPct val="150000"/>
              </a:lnSpc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Примена ових метода омогућава сагледавање сложене унутрашње структуре података пре свега кроз смањење броја података.</a:t>
            </a:r>
            <a:endParaRPr lang="sr-Latn-R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149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ПОЧЕТНА АНАЛИЗА</a:t>
            </a:r>
            <a:endParaRPr lang="sr-Latn-R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 примене било које од метода </a:t>
            </a:r>
            <a:r>
              <a:rPr lang="sr-Cyrl-RS" dirty="0" err="1" smtClean="0">
                <a:latin typeface="Times New Roman" pitchFamily="18" charset="0"/>
                <a:cs typeface="Times New Roman" pitchFamily="18" charset="0"/>
              </a:rPr>
              <a:t>мултиваријационе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анализе спроводи се почетна анализа (енгл. </a:t>
            </a:r>
            <a:r>
              <a:rPr lang="sr-Latn-RS" b="1" i="1" dirty="0" err="1" smtClean="0">
                <a:latin typeface="Times New Roman" pitchFamily="18" charset="0"/>
                <a:cs typeface="Times New Roman" pitchFamily="18" charset="0"/>
              </a:rPr>
              <a:t>Initial</a:t>
            </a:r>
            <a:r>
              <a:rPr lang="sr-Latn-R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b="1" i="1" dirty="0" err="1" smtClean="0">
                <a:latin typeface="Times New Roman" pitchFamily="18" charset="0"/>
                <a:cs typeface="Times New Roman" pitchFamily="18" charset="0"/>
              </a:rPr>
              <a:t>analysis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RS" dirty="0" err="1" smtClean="0">
                <a:latin typeface="Times New Roman" pitchFamily="18" charset="0"/>
                <a:cs typeface="Times New Roman" pitchFamily="18" charset="0"/>
              </a:rPr>
              <a:t>мултиваријационих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података.</a:t>
            </a:r>
          </a:p>
          <a:p>
            <a:pPr>
              <a:lnSpc>
                <a:spcPct val="15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Почетна анализа </a:t>
            </a:r>
            <a:r>
              <a:rPr lang="sr-Cyrl-RS" dirty="0" err="1" smtClean="0">
                <a:latin typeface="Times New Roman" pitchFamily="18" charset="0"/>
                <a:cs typeface="Times New Roman" pitchFamily="18" charset="0"/>
              </a:rPr>
              <a:t>мултиваријационих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података укључује:</a:t>
            </a:r>
          </a:p>
          <a:p>
            <a:pPr marL="0" indent="0">
              <a:lnSpc>
                <a:spcPct val="150000"/>
              </a:lnSpc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Израчунавање средњих вредности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Израчунавање стандардних девијација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Одређивање коефицијената корелације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Графички приказ података</a:t>
            </a:r>
            <a:endParaRPr lang="sr-Latn-RS" sz="2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9549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68260321"/>
              </p:ext>
            </p:extLst>
          </p:nvPr>
        </p:nvGraphicFramePr>
        <p:xfrm>
          <a:off x="267892" y="614358"/>
          <a:ext cx="8247458" cy="60496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65374"/>
                <a:gridCol w="1296500"/>
                <a:gridCol w="1296500"/>
                <a:gridCol w="1261862"/>
                <a:gridCol w="1227222"/>
              </a:tblGrid>
              <a:tr h="405153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Узорак воде</a:t>
                      </a:r>
                      <a:endParaRPr lang="sr-Latn-R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Елемент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</a:tr>
              <a:tr h="405153">
                <a:tc v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As, μg/L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Cu, μg/L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Ni, μg/L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Pb, μg/L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</a:tr>
              <a:tr h="4051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0,59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2,76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2,67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0,58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</a:tr>
              <a:tr h="4051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0,31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0,20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0,42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0,39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</a:tr>
              <a:tr h="4051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0,57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1,09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0,45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0,15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</a:tr>
              <a:tr h="4051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0,37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1,87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0,96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0,55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</a:tr>
              <a:tr h="4051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0,28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0,67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0,36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0,08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</a:tr>
              <a:tr h="4051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0,89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0,62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1,84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0,24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</a:tr>
              <a:tr h="4051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0,83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0,80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0,30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0,51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</a:tr>
              <a:tr h="4051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0,26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1,40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8,38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0,30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</a:tr>
              <a:tr h="4051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1,59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0,23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0,60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0,04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</a:tr>
              <a:tr h="4051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0,50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0,28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1,03</a:t>
                      </a:r>
                      <a:endParaRPr lang="sr-Latn-R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0,37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</a:tr>
              <a:tr h="4051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Средња вредност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0,619</a:t>
                      </a:r>
                      <a:endParaRPr lang="sr-Latn-RS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0,992</a:t>
                      </a:r>
                      <a:endParaRPr lang="sr-Latn-RS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1,701</a:t>
                      </a:r>
                      <a:endParaRPr lang="sr-Latn-RS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0,321</a:t>
                      </a:r>
                      <a:endParaRPr lang="sr-Latn-R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</a:tr>
              <a:tr h="4051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Стандардна девијација</a:t>
                      </a:r>
                      <a:endParaRPr lang="sr-Latn-R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0,405</a:t>
                      </a:r>
                      <a:endParaRPr lang="sr-Latn-RS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0,821</a:t>
                      </a:r>
                      <a:endParaRPr lang="sr-Latn-RS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2,466</a:t>
                      </a:r>
                      <a:endParaRPr lang="sr-Latn-RS" sz="16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RS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0,193</a:t>
                      </a:r>
                      <a:endParaRPr lang="sr-Latn-R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78256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ГРАФИЧКИ ПРИКАЗ СРЕДЊИХ ВРЕДНОСТИ И СТАНДАРДНИХ ДЕВИЈАЦИЈА</a:t>
            </a:r>
            <a:endParaRPr lang="sr-Latn-RS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Grafikon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512518712"/>
              </p:ext>
            </p:extLst>
          </p:nvPr>
        </p:nvGraphicFramePr>
        <p:xfrm>
          <a:off x="492921" y="1690688"/>
          <a:ext cx="8026003" cy="4552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90619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КОЕФИЦИЈЕНТИ КОРЕЛАЦИЈЕ ЗА ИСПИТИВАНЕ УЗОРКЕ</a:t>
            </a:r>
            <a:endParaRPr lang="sr-Latn-R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95099170"/>
              </p:ext>
            </p:extLst>
          </p:nvPr>
        </p:nvGraphicFramePr>
        <p:xfrm>
          <a:off x="707232" y="1928812"/>
          <a:ext cx="7147325" cy="4229100"/>
        </p:xfrm>
        <a:graphic>
          <a:graphicData uri="http://schemas.openxmlformats.org/drawingml/2006/table">
            <a:tbl>
              <a:tblPr>
                <a:tableStyleId>{3B4B98B0-60AC-42C2-AFA5-B58CD77FA1E5}</a:tableStyleId>
              </a:tblPr>
              <a:tblGrid>
                <a:gridCol w="1429465"/>
                <a:gridCol w="1429465"/>
                <a:gridCol w="1429465"/>
                <a:gridCol w="1429465"/>
                <a:gridCol w="1429465"/>
              </a:tblGrid>
              <a:tr h="845820">
                <a:tc>
                  <a:txBody>
                    <a:bodyPr/>
                    <a:lstStyle/>
                    <a:p>
                      <a:pPr algn="ctr" fontAlgn="b"/>
                      <a:endParaRPr lang="sr-Latn-RS" sz="3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RS" sz="3600" u="none" strike="noStrike" dirty="0">
                          <a:effectLst/>
                        </a:rPr>
                        <a:t>As</a:t>
                      </a:r>
                      <a:endParaRPr lang="sr-Latn-RS" sz="3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RS" sz="3600" u="none" strike="noStrike">
                          <a:effectLst/>
                        </a:rPr>
                        <a:t>Cu</a:t>
                      </a:r>
                      <a:endParaRPr lang="sr-Latn-RS" sz="3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RS" sz="3600" u="none" strike="noStrike">
                          <a:effectLst/>
                        </a:rPr>
                        <a:t>Ni</a:t>
                      </a:r>
                      <a:endParaRPr lang="sr-Latn-RS" sz="3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RS" sz="3600" u="none" strike="noStrike">
                          <a:effectLst/>
                        </a:rPr>
                        <a:t>Pb</a:t>
                      </a:r>
                      <a:endParaRPr lang="sr-Latn-RS" sz="3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9525" marB="0" anchor="ctr"/>
                </a:tc>
              </a:tr>
              <a:tr h="845820">
                <a:tc>
                  <a:txBody>
                    <a:bodyPr/>
                    <a:lstStyle/>
                    <a:p>
                      <a:pPr algn="ctr" fontAlgn="b"/>
                      <a:r>
                        <a:rPr lang="sr-Latn-RS" sz="3600" u="none" strike="noStrike">
                          <a:effectLst/>
                        </a:rPr>
                        <a:t>As</a:t>
                      </a:r>
                      <a:endParaRPr lang="sr-Latn-RS" sz="3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RS" sz="3600" u="none" strike="noStrike">
                          <a:effectLst/>
                        </a:rPr>
                        <a:t>1</a:t>
                      </a:r>
                      <a:endParaRPr lang="sr-Latn-RS" sz="3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RS" sz="3600" u="none" strike="noStrike">
                          <a:effectLst/>
                        </a:rPr>
                        <a:t>-0,288</a:t>
                      </a:r>
                      <a:endParaRPr lang="sr-Latn-RS" sz="3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RS" sz="3600" u="none" strike="noStrike">
                          <a:effectLst/>
                        </a:rPr>
                        <a:t>-0,286</a:t>
                      </a:r>
                      <a:endParaRPr lang="sr-Latn-RS" sz="3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RS" sz="3600" u="none" strike="noStrike">
                          <a:effectLst/>
                        </a:rPr>
                        <a:t>-0,353</a:t>
                      </a:r>
                      <a:endParaRPr lang="sr-Latn-RS" sz="3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9525" marB="0" anchor="ctr"/>
                </a:tc>
              </a:tr>
              <a:tr h="845820">
                <a:tc>
                  <a:txBody>
                    <a:bodyPr/>
                    <a:lstStyle/>
                    <a:p>
                      <a:pPr algn="ctr" fontAlgn="b"/>
                      <a:r>
                        <a:rPr lang="sr-Latn-RS" sz="3600" u="none" strike="noStrike">
                          <a:effectLst/>
                        </a:rPr>
                        <a:t>Cu</a:t>
                      </a:r>
                      <a:endParaRPr lang="sr-Latn-RS" sz="3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sr-Latn-RS" sz="3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RS" sz="3600" u="none" strike="noStrike">
                          <a:effectLst/>
                        </a:rPr>
                        <a:t>1</a:t>
                      </a:r>
                      <a:endParaRPr lang="sr-Latn-RS" sz="3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RS" sz="3600" u="none" strike="noStrike">
                          <a:effectLst/>
                        </a:rPr>
                        <a:t>0,365</a:t>
                      </a:r>
                      <a:endParaRPr lang="sr-Latn-RS" sz="3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RS" sz="3600" u="none" strike="noStrike">
                          <a:effectLst/>
                        </a:rPr>
                        <a:t>0,581</a:t>
                      </a:r>
                      <a:endParaRPr lang="sr-Latn-RS" sz="3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9525" marB="0" anchor="ctr"/>
                </a:tc>
              </a:tr>
              <a:tr h="845820">
                <a:tc>
                  <a:txBody>
                    <a:bodyPr/>
                    <a:lstStyle/>
                    <a:p>
                      <a:pPr algn="ctr" fontAlgn="b"/>
                      <a:r>
                        <a:rPr lang="sr-Latn-RS" sz="3600" u="none" strike="noStrike">
                          <a:effectLst/>
                        </a:rPr>
                        <a:t>Ni</a:t>
                      </a:r>
                      <a:endParaRPr lang="sr-Latn-RS" sz="3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sr-Latn-RS" sz="3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sr-Latn-RS" sz="3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RS" sz="3600" u="none" strike="noStrike">
                          <a:effectLst/>
                        </a:rPr>
                        <a:t>1</a:t>
                      </a:r>
                      <a:endParaRPr lang="sr-Latn-RS" sz="3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RS" sz="3600" u="none" strike="noStrike">
                          <a:effectLst/>
                        </a:rPr>
                        <a:t>0,091</a:t>
                      </a:r>
                      <a:endParaRPr lang="sr-Latn-RS" sz="3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9525" marB="0" anchor="ctr"/>
                </a:tc>
              </a:tr>
              <a:tr h="845820">
                <a:tc>
                  <a:txBody>
                    <a:bodyPr/>
                    <a:lstStyle/>
                    <a:p>
                      <a:pPr algn="ctr" fontAlgn="b"/>
                      <a:r>
                        <a:rPr lang="sr-Latn-RS" sz="3600" u="none" strike="noStrike">
                          <a:effectLst/>
                        </a:rPr>
                        <a:t>Pb</a:t>
                      </a:r>
                      <a:endParaRPr lang="sr-Latn-RS" sz="3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sr-Latn-RS" sz="3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sr-Latn-RS" sz="3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sr-Latn-RS" sz="3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RS" sz="3600" u="none" strike="noStrike" dirty="0">
                          <a:effectLst/>
                        </a:rPr>
                        <a:t>1</a:t>
                      </a:r>
                      <a:endParaRPr lang="sr-Latn-RS" sz="3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22025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Експериментални дизајн</a:t>
            </a:r>
            <a:endParaRPr lang="sr-Latn-R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Термин експериментални дизајн, односно планирање, програмирање и пројектовање експеримента најчешће се користи да опише следеће кораке: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Идентификација фактора који могу утицати на резултате експеримента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Планирање експеримента тако да утицај неконтролисаних фактора буде минималан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Примене статистичке анализе у циљу раздвајања и евалуације утицаја различитих фактора.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384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000" b="1" dirty="0" smtClean="0">
                <a:latin typeface="Times New Roman" pitchFamily="18" charset="0"/>
                <a:cs typeface="Times New Roman" pitchFamily="18" charset="0"/>
              </a:rPr>
              <a:t>Експериментални дизајн</a:t>
            </a:r>
            <a:endParaRPr lang="sr-Latn-RS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628650" y="1608083"/>
            <a:ext cx="7886700" cy="4568880"/>
          </a:xfrm>
        </p:spPr>
        <p:txBody>
          <a:bodyPr>
            <a:noAutofit/>
          </a:bodyPr>
          <a:lstStyle/>
          <a:p>
            <a:pPr algn="just">
              <a:lnSpc>
                <a:spcPct val="160000"/>
              </a:lnSpc>
            </a:pPr>
            <a:r>
              <a:rPr lang="sr-Cyrl-RS" sz="1600" b="1" dirty="0" smtClean="0">
                <a:latin typeface="Times New Roman" pitchFamily="18" charset="0"/>
                <a:cs typeface="Times New Roman" pitchFamily="18" charset="0"/>
              </a:rPr>
              <a:t>Фактор</a:t>
            </a:r>
            <a:r>
              <a:rPr lang="sr-Cyrl-RS" sz="1600" dirty="0" smtClean="0">
                <a:latin typeface="Times New Roman" pitchFamily="18" charset="0"/>
                <a:cs typeface="Times New Roman" pitchFamily="18" charset="0"/>
              </a:rPr>
              <a:t> – било који аспект експерименталних услова који утиче на добијене резултате.</a:t>
            </a:r>
          </a:p>
          <a:p>
            <a:pPr algn="just">
              <a:lnSpc>
                <a:spcPct val="160000"/>
              </a:lnSpc>
            </a:pPr>
            <a:r>
              <a:rPr lang="sr-Cyrl-RS" sz="1600" dirty="0" smtClean="0">
                <a:latin typeface="Times New Roman" pitchFamily="18" charset="0"/>
                <a:cs typeface="Times New Roman" pitchFamily="18" charset="0"/>
              </a:rPr>
              <a:t>Фактори који се могу мењати од стране лица које изводи експеримент називају се </a:t>
            </a:r>
            <a:r>
              <a:rPr lang="sr-Cyrl-RS" sz="1600" b="1" dirty="0" smtClean="0">
                <a:latin typeface="Times New Roman" pitchFamily="18" charset="0"/>
                <a:cs typeface="Times New Roman" pitchFamily="18" charset="0"/>
              </a:rPr>
              <a:t>контролисани фактори</a:t>
            </a:r>
            <a:r>
              <a:rPr lang="sr-Cyrl-RS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60000"/>
              </a:lnSpc>
            </a:pPr>
            <a:r>
              <a:rPr lang="sr-Cyrl-RS" sz="1600" dirty="0" smtClean="0">
                <a:latin typeface="Times New Roman" pitchFamily="18" charset="0"/>
                <a:cs typeface="Times New Roman" pitchFamily="18" charset="0"/>
              </a:rPr>
              <a:t>Фактори који су изабрани насумично називају се </a:t>
            </a:r>
            <a:r>
              <a:rPr lang="sr-Cyrl-RS" sz="1600" b="1" dirty="0" smtClean="0">
                <a:latin typeface="Times New Roman" pitchFamily="18" charset="0"/>
                <a:cs typeface="Times New Roman" pitchFamily="18" charset="0"/>
              </a:rPr>
              <a:t>неконтролисани фактори</a:t>
            </a:r>
            <a:r>
              <a:rPr lang="sr-Cyrl-RS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60000"/>
              </a:lnSpc>
            </a:pPr>
            <a:r>
              <a:rPr lang="sr-Cyrl-RS" sz="1600" dirty="0" smtClean="0">
                <a:latin typeface="Times New Roman" pitchFamily="18" charset="0"/>
                <a:cs typeface="Times New Roman" pitchFamily="18" charset="0"/>
              </a:rPr>
              <a:t>Уколико се фактори не могу изразити нумеричким вредностима или по нумеричком редоследу називају се </a:t>
            </a:r>
            <a:r>
              <a:rPr lang="sr-Cyrl-RS" sz="1600" b="1" dirty="0" smtClean="0">
                <a:latin typeface="Times New Roman" pitchFamily="18" charset="0"/>
                <a:cs typeface="Times New Roman" pitchFamily="18" charset="0"/>
              </a:rPr>
              <a:t>квалитативни фактори</a:t>
            </a:r>
            <a:r>
              <a:rPr lang="sr-Cyrl-RS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60000"/>
              </a:lnSpc>
            </a:pPr>
            <a:r>
              <a:rPr lang="sr-Cyrl-RS" sz="1600" dirty="0" smtClean="0">
                <a:latin typeface="Times New Roman" pitchFamily="18" charset="0"/>
                <a:cs typeface="Times New Roman" pitchFamily="18" charset="0"/>
              </a:rPr>
              <a:t>Фактори чије се вредности могу сортирати по редоследу називају се </a:t>
            </a:r>
            <a:r>
              <a:rPr lang="sr-Cyrl-RS" sz="1600" b="1" dirty="0" smtClean="0">
                <a:latin typeface="Times New Roman" pitchFamily="18" charset="0"/>
                <a:cs typeface="Times New Roman" pitchFamily="18" charset="0"/>
              </a:rPr>
              <a:t>квантитативни фактори</a:t>
            </a:r>
            <a:r>
              <a:rPr lang="sr-Cyrl-RS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60000"/>
              </a:lnSpc>
            </a:pPr>
            <a:r>
              <a:rPr lang="sr-Cyrl-RS" sz="1600" dirty="0" smtClean="0">
                <a:latin typeface="Times New Roman" pitchFamily="18" charset="0"/>
                <a:cs typeface="Times New Roman" pitchFamily="18" charset="0"/>
              </a:rPr>
              <a:t>Различите вредности фактора познате су као </a:t>
            </a:r>
            <a:r>
              <a:rPr lang="sr-Cyrl-RS" sz="1600" b="1" dirty="0" smtClean="0">
                <a:latin typeface="Times New Roman" pitchFamily="18" charset="0"/>
                <a:cs typeface="Times New Roman" pitchFamily="18" charset="0"/>
              </a:rPr>
              <a:t>различити нивои</a:t>
            </a:r>
            <a:r>
              <a:rPr lang="sr-Cyrl-RS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Latn-RS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349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000" b="1" dirty="0" err="1" smtClean="0">
                <a:latin typeface="Times New Roman" pitchFamily="18" charset="0"/>
                <a:cs typeface="Times New Roman" pitchFamily="18" charset="0"/>
              </a:rPr>
              <a:t>Калибрација</a:t>
            </a:r>
            <a:r>
              <a:rPr lang="sr-Cyrl-RS" sz="3000" b="1" dirty="0" smtClean="0">
                <a:latin typeface="Times New Roman" pitchFamily="18" charset="0"/>
                <a:cs typeface="Times New Roman" pitchFamily="18" charset="0"/>
              </a:rPr>
              <a:t> и регресија</a:t>
            </a:r>
            <a:endParaRPr lang="sr-Latn-RS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Инструменталне методе које се примењују у циљу квантитативне хемијске анализе могу бити апсолутне и релативне.</a:t>
            </a:r>
          </a:p>
          <a:p>
            <a:pPr algn="just">
              <a:lnSpc>
                <a:spcPct val="150000"/>
              </a:lnSpc>
            </a:pPr>
            <a:r>
              <a:rPr lang="sr-Cyrl-RS" dirty="0" err="1" smtClean="0">
                <a:latin typeface="Times New Roman" pitchFamily="18" charset="0"/>
                <a:cs typeface="Times New Roman" pitchFamily="18" charset="0"/>
              </a:rPr>
              <a:t>Кулометриј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err="1" smtClean="0">
                <a:latin typeface="Times New Roman" pitchFamily="18" charset="0"/>
                <a:cs typeface="Times New Roman" pitchFamily="18" charset="0"/>
              </a:rPr>
              <a:t>кулометријска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err="1" smtClean="0">
                <a:latin typeface="Times New Roman" pitchFamily="18" charset="0"/>
                <a:cs typeface="Times New Roman" pitchFamily="18" charset="0"/>
              </a:rPr>
              <a:t>титрација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dirty="0" err="1" smtClean="0">
                <a:latin typeface="Times New Roman" pitchFamily="18" charset="0"/>
                <a:cs typeface="Times New Roman" pitchFamily="18" charset="0"/>
              </a:rPr>
              <a:t>електрогравиметрија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су апсолутне – не захтевају </a:t>
            </a:r>
            <a:r>
              <a:rPr lang="sr-Cyrl-RS" dirty="0" err="1" smtClean="0">
                <a:latin typeface="Times New Roman" pitchFamily="18" charset="0"/>
                <a:cs typeface="Times New Roman" pitchFamily="18" charset="0"/>
              </a:rPr>
              <a:t>калибрацију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да би се добио податак о концентрацији.</a:t>
            </a:r>
          </a:p>
          <a:p>
            <a:pPr algn="just">
              <a:lnSpc>
                <a:spcPct val="15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Све остале инструменталне методе су релативне и захтевају </a:t>
            </a:r>
            <a:r>
              <a:rPr lang="sr-Cyrl-RS" dirty="0" err="1" smtClean="0">
                <a:latin typeface="Times New Roman" pitchFamily="18" charset="0"/>
                <a:cs typeface="Times New Roman" pitchFamily="18" charset="0"/>
              </a:rPr>
              <a:t>калибрацију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Примена </a:t>
            </a:r>
            <a:r>
              <a:rPr lang="sr-Cyrl-RS" dirty="0" err="1" smtClean="0">
                <a:latin typeface="Times New Roman" pitchFamily="18" charset="0"/>
                <a:cs typeface="Times New Roman" pitchFamily="18" charset="0"/>
              </a:rPr>
              <a:t>калибрационих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метода, у циљу одређивања непознате концентрације, заснива се на принципима </a:t>
            </a:r>
            <a:r>
              <a:rPr lang="sr-Cyrl-RS" dirty="0" err="1" smtClean="0">
                <a:latin typeface="Times New Roman" pitchFamily="18" charset="0"/>
                <a:cs typeface="Times New Roman" pitchFamily="18" charset="0"/>
              </a:rPr>
              <a:t>регресионе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dirty="0" err="1" smtClean="0">
                <a:latin typeface="Times New Roman" pitchFamily="18" charset="0"/>
                <a:cs typeface="Times New Roman" pitchFamily="18" charset="0"/>
              </a:rPr>
              <a:t>корелационе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анализе.</a:t>
            </a:r>
          </a:p>
        </p:txBody>
      </p:sp>
    </p:spTree>
    <p:extLst>
      <p:ext uri="{BB962C8B-B14F-4D97-AF65-F5344CB8AC3E}">
        <p14:creationId xmlns:p14="http://schemas.microsoft.com/office/powerpoint/2010/main" xmlns="" val="409431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b="1" dirty="0" err="1" smtClean="0">
                <a:latin typeface="Times New Roman" pitchFamily="18" charset="0"/>
                <a:cs typeface="Times New Roman" pitchFamily="18" charset="0"/>
              </a:rPr>
              <a:t>Калибрација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 и регресија</a:t>
            </a:r>
            <a:endParaRPr lang="sr-Latn-R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lnSpc>
                <a:spcPct val="150000"/>
              </a:lnSpc>
            </a:pPr>
            <a:r>
              <a:rPr lang="sr-Cyrl-RS" dirty="0" err="1" smtClean="0">
                <a:latin typeface="Times New Roman" pitchFamily="18" charset="0"/>
                <a:cs typeface="Times New Roman" pitchFamily="18" charset="0"/>
              </a:rPr>
              <a:t>Регресиона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анализа је метода којом се испитује и утврђује зависност између две или више променљивих односно сагледава се утицај промене једне или више променљивих на промену других променљивих (зависне и независне променљиве).</a:t>
            </a:r>
          </a:p>
          <a:p>
            <a:pPr algn="just">
              <a:lnSpc>
                <a:spcPct val="15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Резултати </a:t>
            </a:r>
            <a:r>
              <a:rPr lang="sr-Cyrl-RS" dirty="0" err="1" smtClean="0">
                <a:latin typeface="Times New Roman" pitchFamily="18" charset="0"/>
                <a:cs typeface="Times New Roman" pitchFamily="18" charset="0"/>
              </a:rPr>
              <a:t>регресионе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анализе приказују се на дијаграму растурања.</a:t>
            </a:r>
          </a:p>
          <a:p>
            <a:pPr algn="just">
              <a:lnSpc>
                <a:spcPct val="15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Постоје два типа </a:t>
            </a:r>
            <a:r>
              <a:rPr lang="sr-Cyrl-RS" dirty="0" err="1" smtClean="0">
                <a:latin typeface="Times New Roman" pitchFamily="18" charset="0"/>
                <a:cs typeface="Times New Roman" pitchFamily="18" charset="0"/>
              </a:rPr>
              <a:t>регресионе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анализе у зависности од тога да ли се графички приказани подаци могу приказати правом линијом (линеарна регресија) или не (нелинеарна регресија).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555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8884" y="223237"/>
            <a:ext cx="2457450" cy="722696"/>
          </a:xfrm>
        </p:spPr>
        <p:txBody>
          <a:bodyPr>
            <a:normAutofit fontScale="90000"/>
          </a:bodyPr>
          <a:lstStyle/>
          <a:p>
            <a:r>
              <a:rPr lang="sr-Cyrl-R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Типови података</a:t>
            </a:r>
            <a:endParaRPr lang="en-US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509" y="1305363"/>
            <a:ext cx="3356084" cy="4351338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6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Униваријантни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(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униваријациони)</a:t>
            </a:r>
          </a:p>
          <a:p>
            <a:pPr lvl="1">
              <a:lnSpc>
                <a:spcPct val="16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Једна променљива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варијабла)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 мерење и праћење;</a:t>
            </a:r>
          </a:p>
          <a:p>
            <a:pPr lvl="1">
              <a:lnSpc>
                <a:spcPct val="160000"/>
              </a:lnSpc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6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Пр. Одабир једне таласне дужине и праћење промену апсорбанце током времена.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59067" y="1226539"/>
            <a:ext cx="5309037" cy="5316155"/>
          </a:xfrm>
        </p:spPr>
        <p:txBody>
          <a:bodyPr>
            <a:normAutofit fontScale="62500" lnSpcReduction="20000"/>
          </a:bodyPr>
          <a:lstStyle/>
          <a:p>
            <a:pPr algn="just">
              <a:lnSpc>
                <a:spcPct val="170000"/>
              </a:lnSpc>
            </a:pPr>
            <a:r>
              <a:rPr lang="sr-Cyrl-R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Мултиваријантни (мултиваријациони)</a:t>
            </a:r>
          </a:p>
          <a:p>
            <a:pPr lvl="1" algn="just">
              <a:lnSpc>
                <a:spcPct val="17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Мерење и праћење вишеструких варијабли;</a:t>
            </a:r>
          </a:p>
          <a:p>
            <a:pPr lvl="1" algn="just">
              <a:lnSpc>
                <a:spcPct val="17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Омогућава истраживање односа између варијабли;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lnSpc>
                <a:spcPct val="17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Мултиваријантни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подаци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појављују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истраживачи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записују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неколико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случајних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променљивих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истражују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састоје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објеката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доводи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вишедимензионалне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мултидимензионалне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обсервације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сваку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променљиву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Овакви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подаци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скупљају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многим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областима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многи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подаци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којима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сусрећемо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свакодневно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мултиваријантни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lnSpc>
                <a:spcPct val="17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Постоје различите методе мултиваријационе анализе.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Регресиона анализа- Дијаграм растурања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00174"/>
            <a:ext cx="7886700" cy="4676789"/>
          </a:xfrm>
        </p:spPr>
        <p:txBody>
          <a:bodyPr>
            <a:normAutofit/>
          </a:bodyPr>
          <a:lstStyle/>
          <a:p>
            <a:pPr algn="just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 основу графичких приказаних резултата, већ се визуелно може оценити да ли је апроксимативна линија права или крива,растућа или опадајућа,као и које тачке одговарају максимуму или минимуму и да ли постоје превојне тачке.</a:t>
            </a:r>
          </a:p>
          <a:p>
            <a:pPr algn="just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Превојне тачке на дијаграму могу представљати границу између два различита механизма исте појаве или границу поремећаја у мерењу</a:t>
            </a:r>
          </a:p>
          <a:p>
            <a:pPr algn="just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На основу дијаграма растурања, утврђују се екстремне вредности, као и грубе грешке, а често и систематске и случајне грешке.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3970" name="Picture 2" descr="Rezultat slika za regresion analisis diagra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4357694"/>
            <a:ext cx="3562350" cy="2305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90709"/>
          </a:xfrm>
        </p:spPr>
        <p:txBody>
          <a:bodyPr>
            <a:normAutofit/>
          </a:bodyPr>
          <a:lstStyle/>
          <a:p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Корелациона анализа</a:t>
            </a:r>
            <a:endParaRPr lang="sr-Latn-R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354724" y="1481959"/>
            <a:ext cx="8160626" cy="5013434"/>
          </a:xfrm>
        </p:spPr>
        <p:txBody>
          <a:bodyPr>
            <a:normAutofit fontScale="62500" lnSpcReduction="20000"/>
          </a:bodyPr>
          <a:lstStyle/>
          <a:p>
            <a:pPr algn="just">
              <a:lnSpc>
                <a:spcPct val="160000"/>
              </a:lnSpc>
            </a:pPr>
            <a:r>
              <a:rPr lang="sr-Cyrl-RS" dirty="0" err="1" smtClean="0">
                <a:latin typeface="Times New Roman" pitchFamily="18" charset="0"/>
                <a:cs typeface="Times New Roman" pitchFamily="18" charset="0"/>
              </a:rPr>
              <a:t>Корелационом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анализом добија се степен зависности две варијабле уколико она постоји при чему су могућа четири случаја:</a:t>
            </a:r>
          </a:p>
          <a:p>
            <a:pPr algn="just">
              <a:lnSpc>
                <a:spcPct val="16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Када се смањењем вредности једне варијабле истовремено смањује и вредност друге или се са повећањем вредности једне варијабле повећава и вредност друге, тада говоримо о позитивној корелацији.</a:t>
            </a:r>
          </a:p>
          <a:p>
            <a:pPr algn="just">
              <a:lnSpc>
                <a:spcPct val="16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Када се са повећањем вредности једне варијабле смањује вредност друге варијабле и обратно говоримо о негативној корелацији.</a:t>
            </a:r>
          </a:p>
          <a:p>
            <a:pPr algn="just">
              <a:lnSpc>
                <a:spcPct val="16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Уколико се корелација мења од позитивне ка негативној говоримо о кружној корелацији.</a:t>
            </a:r>
          </a:p>
          <a:p>
            <a:pPr algn="just">
              <a:lnSpc>
                <a:spcPct val="16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Када се на основу вредности једне варијабле не може закључити ништа о вредности друге варијабле, кажемо да нема корелације.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935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640475" y="1652204"/>
            <a:ext cx="7886700" cy="4351338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5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Степен зависности између две променљиве изражава се коефицијентом корелације.</a:t>
            </a:r>
          </a:p>
          <a:p>
            <a:pPr algn="just">
              <a:lnSpc>
                <a:spcPct val="15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Најчешће коришћени коефицијенти корелације су </a:t>
            </a:r>
            <a:r>
              <a:rPr lang="sr-Cyrl-RS" dirty="0" err="1" smtClean="0">
                <a:latin typeface="Times New Roman" pitchFamily="18" charset="0"/>
                <a:cs typeface="Times New Roman" pitchFamily="18" charset="0"/>
              </a:rPr>
              <a:t>Пирсонов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dirty="0" err="1" smtClean="0">
                <a:latin typeface="Times New Roman" pitchFamily="18" charset="0"/>
                <a:cs typeface="Times New Roman" pitchFamily="18" charset="0"/>
              </a:rPr>
              <a:t>Спирманов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коефицијент корелације.</a:t>
            </a:r>
          </a:p>
          <a:p>
            <a:pPr algn="just">
              <a:lnSpc>
                <a:spcPct val="150000"/>
              </a:lnSpc>
            </a:pPr>
            <a:r>
              <a:rPr lang="sr-Cyrl-RS" dirty="0" err="1" smtClean="0">
                <a:latin typeface="Times New Roman" pitchFamily="18" charset="0"/>
                <a:cs typeface="Times New Roman" pitchFamily="18" charset="0"/>
              </a:rPr>
              <a:t>Пирсонов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коефицијент корелације познат је и као продукт момент коефицијент корелације и примењује се када је зависност линеарна.</a:t>
            </a:r>
          </a:p>
          <a:p>
            <a:pPr algn="just">
              <a:lnSpc>
                <a:spcPct val="150000"/>
              </a:lnSpc>
            </a:pPr>
            <a:r>
              <a:rPr lang="sr-Cyrl-RS" dirty="0" err="1" smtClean="0">
                <a:latin typeface="Times New Roman" pitchFamily="18" charset="0"/>
                <a:cs typeface="Times New Roman" pitchFamily="18" charset="0"/>
              </a:rPr>
              <a:t>Спирманов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коефицијент корелације познат је и као ранг коефицијент корелације и примењује се када зависност није линерана.</a:t>
            </a:r>
          </a:p>
          <a:p>
            <a:pPr algn="just">
              <a:lnSpc>
                <a:spcPct val="150000"/>
              </a:lnSpc>
            </a:pPr>
            <a:endParaRPr lang="sr-Latn-R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Naslov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90709"/>
          </a:xfrm>
        </p:spPr>
        <p:txBody>
          <a:bodyPr>
            <a:normAutofit/>
          </a:bodyPr>
          <a:lstStyle/>
          <a:p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Корелациона анализа</a:t>
            </a:r>
            <a:endParaRPr lang="sr-Latn-RS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4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b="1" dirty="0" err="1" smtClean="0">
                <a:latin typeface="Times New Roman" pitchFamily="18" charset="0"/>
                <a:cs typeface="Times New Roman" pitchFamily="18" charset="0"/>
              </a:rPr>
              <a:t>Калибрациони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 дијаграм</a:t>
            </a:r>
            <a:endParaRPr lang="sr-Latn-R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628650" y="1592317"/>
            <a:ext cx="7886700" cy="4584646"/>
          </a:xfrm>
        </p:spPr>
        <p:txBody>
          <a:bodyPr>
            <a:normAutofit fontScale="62500" lnSpcReduction="20000"/>
          </a:bodyPr>
          <a:lstStyle/>
          <a:p>
            <a:pPr algn="just">
              <a:lnSpc>
                <a:spcPct val="16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Формирању </a:t>
            </a:r>
            <a:r>
              <a:rPr lang="sr-Cyrl-RS" dirty="0" err="1" smtClean="0">
                <a:latin typeface="Times New Roman" pitchFamily="18" charset="0"/>
                <a:cs typeface="Times New Roman" pitchFamily="18" charset="0"/>
              </a:rPr>
              <a:t>калибрационог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дијаграма претходи процедура која подразумева припрему низа стандардних материјала/раствора (3 или више) у којима је концентрација </a:t>
            </a:r>
            <a:r>
              <a:rPr lang="sr-Cyrl-RS" dirty="0" err="1" smtClean="0">
                <a:latin typeface="Times New Roman" pitchFamily="18" charset="0"/>
                <a:cs typeface="Times New Roman" pitchFamily="18" charset="0"/>
              </a:rPr>
              <a:t>аналита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позната. Ови </a:t>
            </a:r>
            <a:r>
              <a:rPr lang="sr-Cyrl-RS" dirty="0" err="1" smtClean="0">
                <a:latin typeface="Times New Roman" pitchFamily="18" charset="0"/>
                <a:cs typeface="Times New Roman" pitchFamily="18" charset="0"/>
              </a:rPr>
              <a:t>калибрациони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стандарди мере се инструментално на исти начин као што ће се мерити и непознате пробе.</a:t>
            </a:r>
          </a:p>
          <a:p>
            <a:pPr algn="just">
              <a:lnSpc>
                <a:spcPct val="16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Интерполација подразумева да се непозната концентрација налази унутар опсега стандарда, а као резултат одређивања непознате концентрације добија се </a:t>
            </a:r>
            <a:r>
              <a:rPr lang="sr-Cyrl-RS" dirty="0" err="1" smtClean="0">
                <a:latin typeface="Times New Roman" pitchFamily="18" charset="0"/>
                <a:cs typeface="Times New Roman" pitchFamily="18" charset="0"/>
              </a:rPr>
              <a:t>интерполисана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вредност.</a:t>
            </a:r>
          </a:p>
          <a:p>
            <a:pPr algn="just">
              <a:lnSpc>
                <a:spcPct val="16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Уколико је непозната концентрација ван опсега стандарда, одређивање подразумева поступак </a:t>
            </a:r>
            <a:r>
              <a:rPr lang="sr-Cyrl-RS" dirty="0" err="1" smtClean="0">
                <a:latin typeface="Times New Roman" pitchFamily="18" charset="0"/>
                <a:cs typeface="Times New Roman" pitchFamily="18" charset="0"/>
              </a:rPr>
              <a:t>екстраполације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, а резултат је </a:t>
            </a:r>
            <a:r>
              <a:rPr lang="sr-Cyrl-RS" dirty="0" err="1" smtClean="0">
                <a:latin typeface="Times New Roman" pitchFamily="18" charset="0"/>
                <a:cs typeface="Times New Roman" pitchFamily="18" charset="0"/>
              </a:rPr>
              <a:t>екстраполисана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вредност.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74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178" y="270533"/>
            <a:ext cx="7886700" cy="1022240"/>
          </a:xfrm>
        </p:spPr>
        <p:txBody>
          <a:bodyPr>
            <a:normAutofit/>
          </a:bodyPr>
          <a:lstStyle/>
          <a:p>
            <a:pPr algn="ctr"/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Софтвери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алати) који се користе у хемометрији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3716" y="1229698"/>
          <a:ext cx="8336017" cy="50873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9638"/>
                <a:gridCol w="2689722"/>
                <a:gridCol w="2667094"/>
                <a:gridCol w="609563"/>
              </a:tblGrid>
              <a:tr h="1402111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The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Unscrambler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®</a:t>
                      </a:r>
                    </a:p>
                    <a:p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PLS Toolbox®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marL="68580" marR="685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marL="68580" marR="685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87476">
                <a:tc>
                  <a:txBody>
                    <a:bodyPr/>
                    <a:lstStyle/>
                    <a:p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Process Pulse</a:t>
                      </a:r>
                      <a:r>
                        <a:rPr lang="en-US" sz="1800" b="1" i="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®</a:t>
                      </a: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Solo_Predictor</a:t>
                      </a:r>
                      <a:r>
                        <a:rPr lang="en-US" sz="1800" b="1" i="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®</a:t>
                      </a: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marL="68580" marR="685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7411">
                <a:tc>
                  <a:txBody>
                    <a:bodyPr/>
                    <a:lstStyle/>
                    <a:p>
                      <a:r>
                        <a:rPr lang="sr-Cyrl-RS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OPUS</a:t>
                      </a:r>
                      <a:endParaRPr lang="sr-Cyrl-RS" sz="1800" b="1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sr-Cyrl-RS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</a:t>
                      </a:r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XLSTAT</a:t>
                      </a:r>
                      <a:r>
                        <a:rPr lang="en-US" sz="1800" b="1" i="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®</a:t>
                      </a:r>
                      <a:endParaRPr lang="sr-Cyrl-RS" sz="1800" b="1" i="0" kern="1200" baseline="300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sr-Cyrl-RS" sz="1800" b="1" i="0" kern="1200" baseline="300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marL="68580" marR="685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7411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i="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Design-Expert</a:t>
                      </a:r>
                      <a:r>
                        <a:rPr lang="en-US" sz="1800" b="1" i="0" kern="1200" baseline="300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®</a:t>
                      </a:r>
                      <a:endParaRPr lang="sr-Cyrl-RS" sz="1800" b="1" i="0" kern="1200" baseline="30000" dirty="0" smtClean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 marL="68580" marR="685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7411">
                <a:tc>
                  <a:txBody>
                    <a:bodyPr/>
                    <a:lstStyle/>
                    <a:p>
                      <a:r>
                        <a:rPr lang="en-US" sz="1800" b="1" i="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r>
                        <a:rPr lang="sr-Cyrl-RS" sz="1800" b="1" i="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 ® 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marL="68580" marR="685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sr-Cyrl-RS" sz="1800" b="1" i="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      </a:t>
                      </a:r>
                      <a:r>
                        <a:rPr lang="en-US" sz="1800" b="1" i="0" kern="1200" dirty="0" err="1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ChemFlow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marL="68580" marR="685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7133" y="1643712"/>
            <a:ext cx="174307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78317" y="1573423"/>
            <a:ext cx="1850231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90807" y="2788190"/>
            <a:ext cx="2040117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63332" y="1132479"/>
            <a:ext cx="21145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0040" y="3119919"/>
            <a:ext cx="1957388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28451" y="3094301"/>
            <a:ext cx="1993106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09781" y="4508767"/>
            <a:ext cx="1821656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81035" y="3972899"/>
            <a:ext cx="1222743" cy="141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989540" y="5114426"/>
            <a:ext cx="1165787" cy="1554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652434" y="5790872"/>
            <a:ext cx="1893094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943221" y="5582756"/>
            <a:ext cx="1149652" cy="1275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Методе мултиваријационе анализе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биваријациона анализа)</a:t>
            </a:r>
            <a:endParaRPr lang="sr-Latn-R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628653" y="1825625"/>
            <a:ext cx="3155075" cy="4351338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Када се прате две променљиве, добијене информације могу се приказати графички, на дијаграму, где координате тачке (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Xi, Yi)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представљају вредности две променљиве. Овакав дијаграм назива се дијаграм растурања (</a:t>
            </a:r>
            <a:r>
              <a:rPr lang="sr-Latn-RS" sz="2000" i="1" dirty="0" err="1" smtClean="0">
                <a:latin typeface="Times New Roman" pitchFamily="18" charset="0"/>
                <a:cs typeface="Times New Roman" pitchFamily="18" charset="0"/>
              </a:rPr>
              <a:t>Scatter</a:t>
            </a:r>
            <a:r>
              <a:rPr lang="sr-Latn-R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2000" i="1" dirty="0" err="1" smtClean="0">
                <a:latin typeface="Times New Roman" pitchFamily="18" charset="0"/>
                <a:cs typeface="Times New Roman" pitchFamily="18" charset="0"/>
              </a:rPr>
              <a:t>dot</a:t>
            </a:r>
            <a:r>
              <a:rPr lang="sr-Latn-RS" sz="2000" i="1" dirty="0" smtClean="0">
                <a:latin typeface="Times New Roman" pitchFamily="18" charset="0"/>
                <a:cs typeface="Times New Roman" pitchFamily="18" charset="0"/>
              </a:rPr>
              <a:t> plot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Добијене тачке могу се дефинисати векторима (енгл.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2000" i="1" dirty="0" smtClean="0">
                <a:latin typeface="Times New Roman" pitchFamily="18" charset="0"/>
                <a:cs typeface="Times New Roman" pitchFamily="18" charset="0"/>
              </a:rPr>
              <a:t>Data </a:t>
            </a:r>
            <a:r>
              <a:rPr lang="sr-Latn-RS" sz="2000" i="1" dirty="0" err="1" smtClean="0">
                <a:latin typeface="Times New Roman" pitchFamily="18" charset="0"/>
                <a:cs typeface="Times New Roman" pitchFamily="18" charset="0"/>
              </a:rPr>
              <a:t>vector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који полазе из координатног почетка.</a:t>
            </a:r>
            <a:endParaRPr lang="sr-Latn-RS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Grafikon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329853896"/>
              </p:ext>
            </p:extLst>
          </p:nvPr>
        </p:nvGraphicFramePr>
        <p:xfrm>
          <a:off x="4069830" y="1825625"/>
          <a:ext cx="4665688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" name="Grupa 12"/>
          <p:cNvGrpSpPr/>
          <p:nvPr/>
        </p:nvGrpSpPr>
        <p:grpSpPr>
          <a:xfrm>
            <a:off x="4946756" y="3687580"/>
            <a:ext cx="1928111" cy="2355210"/>
            <a:chOff x="6595672" y="3687580"/>
            <a:chExt cx="2570814" cy="2355210"/>
          </a:xfrm>
        </p:grpSpPr>
        <p:cxnSp>
          <p:nvCxnSpPr>
            <p:cNvPr id="6" name="Prava linija spajanja sa strelicom 5"/>
            <p:cNvCxnSpPr/>
            <p:nvPr/>
          </p:nvCxnSpPr>
          <p:spPr>
            <a:xfrm flipV="1">
              <a:off x="6595672" y="3687580"/>
              <a:ext cx="2368446" cy="170887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Prava linija spajanja 8"/>
            <p:cNvCxnSpPr/>
            <p:nvPr/>
          </p:nvCxnSpPr>
          <p:spPr>
            <a:xfrm flipH="1">
              <a:off x="6595672" y="3687580"/>
              <a:ext cx="2368446" cy="0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Prava linija spajanja 10"/>
            <p:cNvCxnSpPr/>
            <p:nvPr/>
          </p:nvCxnSpPr>
          <p:spPr>
            <a:xfrm>
              <a:off x="8964118" y="3687580"/>
              <a:ext cx="0" cy="1708879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kvir za tekst 11"/>
            <p:cNvSpPr txBox="1"/>
            <p:nvPr/>
          </p:nvSpPr>
          <p:spPr>
            <a:xfrm>
              <a:off x="8761751" y="5396459"/>
              <a:ext cx="40473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r-Latn-RS" dirty="0" err="1" smtClean="0">
                  <a:solidFill>
                    <a:prstClr val="black"/>
                  </a:solidFill>
                </a:rPr>
                <a:t>Xi</a:t>
              </a:r>
              <a:endParaRPr lang="sr-Latn-RS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93150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402021" y="1415723"/>
            <a:ext cx="8229600" cy="2178816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Када се прате три променљиве графички приказ постаје сложенији – добијају се тродимензионални графикони.</a:t>
            </a:r>
          </a:p>
          <a:p>
            <a:pPr algn="just">
              <a:lnSpc>
                <a:spcPct val="150000"/>
              </a:lnSpc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Када се прати више од три променљиве истовремени графички приказ није могућ.</a:t>
            </a:r>
            <a:endParaRPr lang="sr-Latn-R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Grafikon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775534237"/>
              </p:ext>
            </p:extLst>
          </p:nvPr>
        </p:nvGraphicFramePr>
        <p:xfrm>
          <a:off x="427995" y="2951928"/>
          <a:ext cx="4721902" cy="39060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Naslov 1"/>
          <p:cNvSpPr txBox="1">
            <a:spLocks/>
          </p:cNvSpPr>
          <p:nvPr/>
        </p:nvSpPr>
        <p:spPr>
          <a:xfrm>
            <a:off x="742950" y="1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R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Методе мултиваријационе анализе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kumimoji="0" lang="sr-Cyrl-R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три и више променљивих)</a:t>
            </a:r>
            <a:endParaRPr kumimoji="0" lang="sr-Latn-R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22612" y="3282656"/>
            <a:ext cx="2754285" cy="3115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64155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605002" y="1431488"/>
            <a:ext cx="7886700" cy="4351338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Савремена рачунарска технологија омогућава истовремену квантитативну статистичку анализу више од три променљиве.</a:t>
            </a:r>
          </a:p>
          <a:p>
            <a:pPr algn="just">
              <a:lnSpc>
                <a:spcPct val="150000"/>
              </a:lnSpc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Методе које се користе називају се методе </a:t>
            </a:r>
            <a:r>
              <a:rPr lang="sr-Cyrl-RS" sz="2000" b="1" dirty="0" err="1" smtClean="0">
                <a:latin typeface="Times New Roman" pitchFamily="18" charset="0"/>
                <a:cs typeface="Times New Roman" pitchFamily="18" charset="0"/>
              </a:rPr>
              <a:t>мултиваријационе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 анализе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(енгл. </a:t>
            </a:r>
            <a:r>
              <a:rPr lang="sr-Latn-RS" sz="2000" i="1" dirty="0" err="1" smtClean="0">
                <a:latin typeface="Times New Roman" pitchFamily="18" charset="0"/>
                <a:cs typeface="Times New Roman" pitchFamily="18" charset="0"/>
              </a:rPr>
              <a:t>Multivariate</a:t>
            </a:r>
            <a:r>
              <a:rPr lang="sr-Latn-R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2000" i="1" dirty="0" err="1" smtClean="0">
                <a:latin typeface="Times New Roman" pitchFamily="18" charset="0"/>
                <a:cs typeface="Times New Roman" pitchFamily="18" charset="0"/>
              </a:rPr>
              <a:t>analysis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>
              <a:lnSpc>
                <a:spcPct val="150000"/>
              </a:lnSpc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Оваква анализа узима у обзир и међусобно дејство променљивих</a:t>
            </a:r>
          </a:p>
          <a:p>
            <a:pPr algn="just">
              <a:lnSpc>
                <a:spcPct val="150000"/>
              </a:lnSpc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Методе </a:t>
            </a:r>
            <a:r>
              <a:rPr lang="sr-Cyrl-RS" sz="2000" dirty="0" err="1" smtClean="0">
                <a:latin typeface="Times New Roman" pitchFamily="18" charset="0"/>
                <a:cs typeface="Times New Roman" pitchFamily="18" charset="0"/>
              </a:rPr>
              <a:t>мултиваријационе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анализе налазе примену у готово свим научним областима, а све широј примени ових метода доприноси, са једне стране, развој рачунарске технике, а са друге, потреба научних истраживања да се врше анализе истовремене међузависности три и више променљивих.</a:t>
            </a:r>
            <a:endParaRPr lang="sr-Latn-R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Naslov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116834"/>
          </a:xfrm>
        </p:spPr>
        <p:txBody>
          <a:bodyPr>
            <a:normAutofit/>
          </a:bodyPr>
          <a:lstStyle/>
          <a:p>
            <a:pPr algn="ctr"/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Методе мултиваријационе анализе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endParaRPr lang="sr-Latn-R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02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593177" y="1652205"/>
            <a:ext cx="7886700" cy="435133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Методе </a:t>
            </a:r>
            <a:r>
              <a:rPr lang="sr-Cyrl-RS" dirty="0" err="1" smtClean="0">
                <a:latin typeface="Times New Roman" pitchFamily="18" charset="0"/>
                <a:cs typeface="Times New Roman" pitchFamily="18" charset="0"/>
              </a:rPr>
              <a:t>мултиваријационе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анализе примењују се у ситуацијама када треба извршити:</a:t>
            </a:r>
          </a:p>
          <a:p>
            <a:pPr>
              <a:lnSpc>
                <a:spcPct val="15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Смањење броја података</a:t>
            </a:r>
          </a:p>
          <a:p>
            <a:pPr>
              <a:lnSpc>
                <a:spcPct val="15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Сортирање и груписање података</a:t>
            </a:r>
          </a:p>
          <a:p>
            <a:pPr>
              <a:lnSpc>
                <a:spcPct val="15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Испитивање зависности између више променљивих</a:t>
            </a:r>
          </a:p>
          <a:p>
            <a:pPr>
              <a:lnSpc>
                <a:spcPct val="15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Предвиђање</a:t>
            </a:r>
          </a:p>
          <a:p>
            <a:pPr>
              <a:lnSpc>
                <a:spcPct val="15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Постављање хипотеза и њихово тестирање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Naslov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116834"/>
          </a:xfrm>
        </p:spPr>
        <p:txBody>
          <a:bodyPr>
            <a:normAutofit/>
          </a:bodyPr>
          <a:lstStyle/>
          <a:p>
            <a:pPr algn="ctr"/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Методе мултиваријационе анализе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sr-Latn-RS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178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415815" y="1000108"/>
            <a:ext cx="7886700" cy="473542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Уколико је потребно објаснити природу неког феномена, полазну основу за анализу чине подаци који се односе на један или више скупова објеката. </a:t>
            </a:r>
          </a:p>
          <a:p>
            <a:pPr algn="just">
              <a:lnSpc>
                <a:spcPct val="150000"/>
              </a:lnSpc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sr-Cyrl-RS" sz="2000" dirty="0" err="1" smtClean="0">
                <a:latin typeface="Times New Roman" pitchFamily="18" charset="0"/>
                <a:cs typeface="Times New Roman" pitchFamily="18" charset="0"/>
              </a:rPr>
              <a:t>најопштијем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смислу, ови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објекти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могу да буду појединци, заједнице људи, различити предмети, материјали, као и појаве које су резултат људске делатности. </a:t>
            </a:r>
          </a:p>
          <a:p>
            <a:pPr algn="just">
              <a:lnSpc>
                <a:spcPct val="150000"/>
              </a:lnSpc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Како у највећем броју случајева комплексну природу објекта није могуће сагледати у потпуности, постоји могућност разматрања различитих карактеристика једног </a:t>
            </a:r>
            <a:r>
              <a:rPr lang="sr-Cyrl-RS" sz="2000" dirty="0" err="1" smtClean="0">
                <a:latin typeface="Times New Roman" pitchFamily="18" charset="0"/>
                <a:cs typeface="Times New Roman" pitchFamily="18" charset="0"/>
              </a:rPr>
              <a:t>вишедимензионог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објекта (узорка, појаве). </a:t>
            </a:r>
          </a:p>
          <a:p>
            <a:pPr algn="just">
              <a:lnSpc>
                <a:spcPct val="150000"/>
              </a:lnSpc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Те карактеристике представљају предмет мерења и оне се називају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променљивим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lnSpc>
                <a:spcPct val="150000"/>
              </a:lnSpc>
            </a:pP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Природа објекта (узорка) испитује се симултаним мерењем више променљивих на свакој проби (јединици посматрања) из једног или више скупова објеката. </a:t>
            </a:r>
          </a:p>
        </p:txBody>
      </p:sp>
      <p:sp>
        <p:nvSpPr>
          <p:cNvPr id="5" name="Naslov 1"/>
          <p:cNvSpPr txBox="1">
            <a:spLocks/>
          </p:cNvSpPr>
          <p:nvPr/>
        </p:nvSpPr>
        <p:spPr>
          <a:xfrm>
            <a:off x="628650" y="365126"/>
            <a:ext cx="7886700" cy="11168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R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Методе мултиваријационе анализе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sr-Latn-R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5783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7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Резултати физичко-хемијске анализе различитих узорака воде. </a:t>
            </a:r>
          </a:p>
          <a:p>
            <a:pPr>
              <a:lnSpc>
                <a:spcPct val="170000"/>
              </a:lnSpc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Узорци: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речна вода – Сава, речна вода – Дунав, вода за пиће добијена прерадом савске воде и вода за пиће добијена прерадом дунавске воде. </a:t>
            </a:r>
          </a:p>
          <a:p>
            <a:pPr>
              <a:lnSpc>
                <a:spcPct val="170000"/>
              </a:lnSpc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Анализирани су параметри: </a:t>
            </a:r>
            <a:r>
              <a:rPr lang="sr-Latn-RS" dirty="0" err="1" smtClean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температура, боја, мирис, укус, укупна тврдоћа, хемијска потрошња кисеоника (ХПК), биолошка потрошња кисеоника (БПК) и садржај гвожђа. </a:t>
            </a:r>
          </a:p>
          <a:p>
            <a:pPr>
              <a:lnSpc>
                <a:spcPct val="17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 овом примеру узорци воде су објекти, док испитивани параметри представљају променљиве.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Naslov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116834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Методе мултиваријационе анализе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endParaRPr lang="sr-Latn-R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5475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2182</Words>
  <Application>Microsoft Office PowerPoint</Application>
  <PresentationFormat>On-screen Show (4:3)</PresentationFormat>
  <Paragraphs>310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34</vt:i4>
      </vt:variant>
    </vt:vector>
  </HeadingPairs>
  <TitlesOfParts>
    <vt:vector size="38" baseType="lpstr">
      <vt:lpstr>Office Theme</vt:lpstr>
      <vt:lpstr>Office tema</vt:lpstr>
      <vt:lpstr>1_Office tema</vt:lpstr>
      <vt:lpstr>2_Office tema</vt:lpstr>
      <vt:lpstr>Slide 1</vt:lpstr>
      <vt:lpstr>Мултиваријациона анализа података</vt:lpstr>
      <vt:lpstr>Типови података</vt:lpstr>
      <vt:lpstr>Методе мултиваријационе анализе (биваријациона анализа)</vt:lpstr>
      <vt:lpstr>Slide 5</vt:lpstr>
      <vt:lpstr>Методе мултиваријационе анализе </vt:lpstr>
      <vt:lpstr>Методе мултиваријационе анализе </vt:lpstr>
      <vt:lpstr>Slide 8</vt:lpstr>
      <vt:lpstr>Методе мултиваријационе анализе ПРИМЕР </vt:lpstr>
      <vt:lpstr>Slide 10</vt:lpstr>
      <vt:lpstr>Slide 11</vt:lpstr>
      <vt:lpstr>Анализа кластера</vt:lpstr>
      <vt:lpstr>Анализа кластера</vt:lpstr>
      <vt:lpstr>Методе мултиваријационе анализе (формирање матрица)</vt:lpstr>
      <vt:lpstr>МАТРИЦА ПОДАТАКА</vt:lpstr>
      <vt:lpstr>Slide 16</vt:lpstr>
      <vt:lpstr>Класификација метода мултиваријационе анализе</vt:lpstr>
      <vt:lpstr>Класификација метода мултиваријационе анализе (1)</vt:lpstr>
      <vt:lpstr>Класификација метода мултиваријационе анализе (2)</vt:lpstr>
      <vt:lpstr>МЕТОДЕ ЗАВИСНОСТИ</vt:lpstr>
      <vt:lpstr>МЕТОДЕ МЕЂУЗАВИСНОСТИ</vt:lpstr>
      <vt:lpstr>ПОЧЕТНА АНАЛИЗА</vt:lpstr>
      <vt:lpstr>Slide 23</vt:lpstr>
      <vt:lpstr>ГРАФИЧКИ ПРИКАЗ СРЕДЊИХ ВРЕДНОСТИ И СТАНДАРДНИХ ДЕВИЈАЦИЈА</vt:lpstr>
      <vt:lpstr>КОЕФИЦИЈЕНТИ КОРЕЛАЦИЈЕ ЗА ИСПИТИВАНЕ УЗОРКЕ</vt:lpstr>
      <vt:lpstr>Експериментални дизајн</vt:lpstr>
      <vt:lpstr>Експериментални дизајн</vt:lpstr>
      <vt:lpstr>Калибрација и регресија</vt:lpstr>
      <vt:lpstr>Калибрација и регресија</vt:lpstr>
      <vt:lpstr>Регресиона анализа- Дијаграм растурања</vt:lpstr>
      <vt:lpstr>Корелациона анализа</vt:lpstr>
      <vt:lpstr>Корелациона анализа</vt:lpstr>
      <vt:lpstr>Калибрациони дијаграм</vt:lpstr>
      <vt:lpstr>Софтвери (алати) који се користе у хемометрији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My Comp</dc:creator>
  <cp:lastModifiedBy>Ksenija</cp:lastModifiedBy>
  <cp:revision>5</cp:revision>
  <dcterms:created xsi:type="dcterms:W3CDTF">2019-08-30T08:45:09Z</dcterms:created>
  <dcterms:modified xsi:type="dcterms:W3CDTF">2019-09-10T17:42:50Z</dcterms:modified>
</cp:coreProperties>
</file>